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4" r:id="rId3"/>
    <p:sldId id="274" r:id="rId4"/>
    <p:sldId id="275" r:id="rId5"/>
    <p:sldId id="276" r:id="rId6"/>
    <p:sldId id="277" r:id="rId7"/>
    <p:sldId id="279" r:id="rId8"/>
    <p:sldId id="280" r:id="rId9"/>
    <p:sldId id="282" r:id="rId10"/>
    <p:sldId id="258" r:id="rId11"/>
    <p:sldId id="283" r:id="rId12"/>
    <p:sldId id="259" r:id="rId13"/>
    <p:sldId id="260" r:id="rId14"/>
    <p:sldId id="261" r:id="rId15"/>
    <p:sldId id="262" r:id="rId16"/>
    <p:sldId id="263" r:id="rId17"/>
    <p:sldId id="264" r:id="rId18"/>
    <p:sldId id="265" r:id="rId19"/>
    <p:sldId id="266" r:id="rId20"/>
    <p:sldId id="270" r:id="rId21"/>
    <p:sldId id="272" r:id="rId22"/>
    <p:sldId id="273" r:id="rId23"/>
    <p:sldId id="267" r:id="rId24"/>
    <p:sldId id="268"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0383D-49E2-42FF-80D3-5BE4F17F1A3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7FF8DBF9-8540-4C7A-8FF9-850C22B45D77}">
      <dgm:prSet phldrT="[Text]"/>
      <dgm:spPr/>
      <dgm:t>
        <a:bodyPr/>
        <a:lstStyle/>
        <a:p>
          <a:r>
            <a:rPr lang="en-US" dirty="0">
              <a:latin typeface="Century Gothic" panose="020B0502020202020204" pitchFamily="34" charset="0"/>
            </a:rPr>
            <a:t>Foreign trained doctors who possess qualifications equivalent to MBChB and BDS from University of Nairobi are required to sit </a:t>
          </a:r>
          <a:r>
            <a:rPr lang="en-US" dirty="0" smtClean="0">
              <a:latin typeface="Century Gothic" panose="020B0502020202020204" pitchFamily="34" charset="0"/>
            </a:rPr>
            <a:t>Council </a:t>
          </a:r>
          <a:r>
            <a:rPr lang="en-US" dirty="0">
              <a:latin typeface="Century Gothic" panose="020B0502020202020204" pitchFamily="34" charset="0"/>
            </a:rPr>
            <a:t>exams in order to determine their eligibility for either registration or internship training</a:t>
          </a:r>
        </a:p>
      </dgm:t>
    </dgm:pt>
    <dgm:pt modelId="{55BA312B-150A-42B5-8F5B-A19AE2F48640}" type="parTrans" cxnId="{6A767AB6-F6C3-43AE-BC96-B4DCF06EDF6F}">
      <dgm:prSet/>
      <dgm:spPr/>
      <dgm:t>
        <a:bodyPr/>
        <a:lstStyle/>
        <a:p>
          <a:endParaRPr lang="en-US">
            <a:latin typeface="Century Gothic" panose="020B0502020202020204" pitchFamily="34" charset="0"/>
          </a:endParaRPr>
        </a:p>
      </dgm:t>
    </dgm:pt>
    <dgm:pt modelId="{70946C45-2CCE-4A5E-ABF3-C9B6CC851869}" type="sibTrans" cxnId="{6A767AB6-F6C3-43AE-BC96-B4DCF06EDF6F}">
      <dgm:prSet/>
      <dgm:spPr/>
      <dgm:t>
        <a:bodyPr/>
        <a:lstStyle/>
        <a:p>
          <a:endParaRPr lang="en-US">
            <a:latin typeface="Century Gothic" panose="020B0502020202020204" pitchFamily="34" charset="0"/>
          </a:endParaRPr>
        </a:p>
      </dgm:t>
    </dgm:pt>
    <dgm:pt modelId="{41591347-B007-407D-AD01-E3B9D5B52315}">
      <dgm:prSet phldrT="[Text]"/>
      <dgm:spPr/>
      <dgm:t>
        <a:bodyPr/>
        <a:lstStyle/>
        <a:p>
          <a:r>
            <a:rPr lang="en-US" dirty="0">
              <a:latin typeface="Century Gothic" panose="020B0502020202020204" pitchFamily="34" charset="0"/>
            </a:rPr>
            <a:t>These exams are given under Cap. 253 Section II. However, graduates from the East African Partner States (EAC) who qualify from approved medical and dental schools are exempted from </a:t>
          </a:r>
          <a:r>
            <a:rPr lang="en-US" dirty="0" smtClean="0">
              <a:latin typeface="Century Gothic" panose="020B0502020202020204" pitchFamily="34" charset="0"/>
            </a:rPr>
            <a:t>Council </a:t>
          </a:r>
          <a:r>
            <a:rPr lang="en-US" dirty="0">
              <a:latin typeface="Century Gothic" panose="020B0502020202020204" pitchFamily="34" charset="0"/>
            </a:rPr>
            <a:t>exams under EAC Boards/Councils Reciprocal Recognition</a:t>
          </a:r>
        </a:p>
      </dgm:t>
    </dgm:pt>
    <dgm:pt modelId="{24B6ECC6-A88F-4B3F-A64B-4FEE32CEAC19}" type="parTrans" cxnId="{F19D97A4-460F-4FC6-95F6-B4CB396EC369}">
      <dgm:prSet/>
      <dgm:spPr/>
      <dgm:t>
        <a:bodyPr/>
        <a:lstStyle/>
        <a:p>
          <a:endParaRPr lang="en-US">
            <a:latin typeface="Century Gothic" panose="020B0502020202020204" pitchFamily="34" charset="0"/>
          </a:endParaRPr>
        </a:p>
      </dgm:t>
    </dgm:pt>
    <dgm:pt modelId="{F24C8654-45F8-4566-84B3-6F64CB03337F}" type="sibTrans" cxnId="{F19D97A4-460F-4FC6-95F6-B4CB396EC369}">
      <dgm:prSet/>
      <dgm:spPr/>
      <dgm:t>
        <a:bodyPr/>
        <a:lstStyle/>
        <a:p>
          <a:endParaRPr lang="en-US">
            <a:latin typeface="Century Gothic" panose="020B0502020202020204" pitchFamily="34" charset="0"/>
          </a:endParaRPr>
        </a:p>
      </dgm:t>
    </dgm:pt>
    <dgm:pt modelId="{13B69575-16F2-4B5C-A9CF-96D01943E5EC}" type="pres">
      <dgm:prSet presAssocID="{2640383D-49E2-42FF-80D3-5BE4F17F1A39}" presName="Name0" presStyleCnt="0">
        <dgm:presLayoutVars>
          <dgm:dir/>
          <dgm:resizeHandles val="exact"/>
        </dgm:presLayoutVars>
      </dgm:prSet>
      <dgm:spPr/>
      <dgm:t>
        <a:bodyPr/>
        <a:lstStyle/>
        <a:p>
          <a:endParaRPr lang="en-US"/>
        </a:p>
      </dgm:t>
    </dgm:pt>
    <dgm:pt modelId="{9AF0160E-B639-41D5-B235-68773917E7AC}" type="pres">
      <dgm:prSet presAssocID="{2640383D-49E2-42FF-80D3-5BE4F17F1A39}" presName="fgShape" presStyleLbl="fgShp" presStyleIdx="0" presStyleCnt="1"/>
      <dgm:spPr/>
    </dgm:pt>
    <dgm:pt modelId="{7AF4F4F9-F3EC-4DB3-A18B-1B8A35549212}" type="pres">
      <dgm:prSet presAssocID="{2640383D-49E2-42FF-80D3-5BE4F17F1A39}" presName="linComp" presStyleCnt="0"/>
      <dgm:spPr/>
    </dgm:pt>
    <dgm:pt modelId="{AB4E74F8-F0F7-49F3-9FDA-174DF387B913}" type="pres">
      <dgm:prSet presAssocID="{7FF8DBF9-8540-4C7A-8FF9-850C22B45D77}" presName="compNode" presStyleCnt="0"/>
      <dgm:spPr/>
    </dgm:pt>
    <dgm:pt modelId="{7D7B39A5-4947-4DA4-9C31-2936CDA90D8A}" type="pres">
      <dgm:prSet presAssocID="{7FF8DBF9-8540-4C7A-8FF9-850C22B45D77}" presName="bkgdShape" presStyleLbl="node1" presStyleIdx="0" presStyleCnt="2" custLinFactNeighborX="-10534" custLinFactNeighborY="-1816"/>
      <dgm:spPr/>
      <dgm:t>
        <a:bodyPr/>
        <a:lstStyle/>
        <a:p>
          <a:endParaRPr lang="en-US"/>
        </a:p>
      </dgm:t>
    </dgm:pt>
    <dgm:pt modelId="{C0C172E3-A009-49F2-B8AE-026AD8952510}" type="pres">
      <dgm:prSet presAssocID="{7FF8DBF9-8540-4C7A-8FF9-850C22B45D77}" presName="nodeTx" presStyleLbl="node1" presStyleIdx="0" presStyleCnt="2">
        <dgm:presLayoutVars>
          <dgm:bulletEnabled val="1"/>
        </dgm:presLayoutVars>
      </dgm:prSet>
      <dgm:spPr/>
      <dgm:t>
        <a:bodyPr/>
        <a:lstStyle/>
        <a:p>
          <a:endParaRPr lang="en-US"/>
        </a:p>
      </dgm:t>
    </dgm:pt>
    <dgm:pt modelId="{DC141336-BA8A-4330-A38E-370E27F8BBD4}" type="pres">
      <dgm:prSet presAssocID="{7FF8DBF9-8540-4C7A-8FF9-850C22B45D77}" presName="invisiNode" presStyleLbl="node1" presStyleIdx="0" presStyleCnt="2"/>
      <dgm:spPr/>
    </dgm:pt>
    <dgm:pt modelId="{8AC61D39-1DF2-44C7-8EA2-5626D2DCF881}" type="pres">
      <dgm:prSet presAssocID="{7FF8DBF9-8540-4C7A-8FF9-850C22B45D77}" presName="imagNode" presStyleLbl="fgImgPlace1" presStyleIdx="0" presStyleCnt="2"/>
      <dgm:spPr>
        <a:blipFill rotWithShape="1">
          <a:blip xmlns:r="http://schemas.openxmlformats.org/officeDocument/2006/relationships" r:embed="rId1"/>
          <a:stretch>
            <a:fillRect/>
          </a:stretch>
        </a:blipFill>
      </dgm:spPr>
    </dgm:pt>
    <dgm:pt modelId="{FCB5D283-67E0-476F-9109-EEF073D7A858}" type="pres">
      <dgm:prSet presAssocID="{70946C45-2CCE-4A5E-ABF3-C9B6CC851869}" presName="sibTrans" presStyleLbl="sibTrans2D1" presStyleIdx="0" presStyleCnt="0"/>
      <dgm:spPr/>
      <dgm:t>
        <a:bodyPr/>
        <a:lstStyle/>
        <a:p>
          <a:endParaRPr lang="en-US"/>
        </a:p>
      </dgm:t>
    </dgm:pt>
    <dgm:pt modelId="{E5AEE4DB-254E-4C6B-97D4-6B4977C5F849}" type="pres">
      <dgm:prSet presAssocID="{41591347-B007-407D-AD01-E3B9D5B52315}" presName="compNode" presStyleCnt="0"/>
      <dgm:spPr/>
    </dgm:pt>
    <dgm:pt modelId="{2C7D5500-2768-412E-B31A-6D7B163DBF5A}" type="pres">
      <dgm:prSet presAssocID="{41591347-B007-407D-AD01-E3B9D5B52315}" presName="bkgdShape" presStyleLbl="node1" presStyleIdx="1" presStyleCnt="2"/>
      <dgm:spPr/>
      <dgm:t>
        <a:bodyPr/>
        <a:lstStyle/>
        <a:p>
          <a:endParaRPr lang="en-US"/>
        </a:p>
      </dgm:t>
    </dgm:pt>
    <dgm:pt modelId="{908BF848-591D-4F9B-A6E0-080B7896ED10}" type="pres">
      <dgm:prSet presAssocID="{41591347-B007-407D-AD01-E3B9D5B52315}" presName="nodeTx" presStyleLbl="node1" presStyleIdx="1" presStyleCnt="2">
        <dgm:presLayoutVars>
          <dgm:bulletEnabled val="1"/>
        </dgm:presLayoutVars>
      </dgm:prSet>
      <dgm:spPr/>
      <dgm:t>
        <a:bodyPr/>
        <a:lstStyle/>
        <a:p>
          <a:endParaRPr lang="en-US"/>
        </a:p>
      </dgm:t>
    </dgm:pt>
    <dgm:pt modelId="{7C29D825-3A6D-48B3-BACB-5367E3738951}" type="pres">
      <dgm:prSet presAssocID="{41591347-B007-407D-AD01-E3B9D5B52315}" presName="invisiNode" presStyleLbl="node1" presStyleIdx="1" presStyleCnt="2"/>
      <dgm:spPr/>
    </dgm:pt>
    <dgm:pt modelId="{0C75DCAA-02F9-4A19-BB52-02D609D0006B}" type="pres">
      <dgm:prSet presAssocID="{41591347-B007-407D-AD01-E3B9D5B52315}" presName="imagNode" presStyleLbl="fgImgPlace1" presStyleIdx="1" presStyleCnt="2"/>
      <dgm:spPr>
        <a:blipFill rotWithShape="1">
          <a:blip xmlns:r="http://schemas.openxmlformats.org/officeDocument/2006/relationships" r:embed="rId2"/>
          <a:stretch>
            <a:fillRect/>
          </a:stretch>
        </a:blipFill>
      </dgm:spPr>
    </dgm:pt>
  </dgm:ptLst>
  <dgm:cxnLst>
    <dgm:cxn modelId="{8B757F98-1A32-42F4-8B5C-56234053231B}" type="presOf" srcId="{7FF8DBF9-8540-4C7A-8FF9-850C22B45D77}" destId="{C0C172E3-A009-49F2-B8AE-026AD8952510}" srcOrd="1" destOrd="0" presId="urn:microsoft.com/office/officeart/2005/8/layout/hList7"/>
    <dgm:cxn modelId="{6A767AB6-F6C3-43AE-BC96-B4DCF06EDF6F}" srcId="{2640383D-49E2-42FF-80D3-5BE4F17F1A39}" destId="{7FF8DBF9-8540-4C7A-8FF9-850C22B45D77}" srcOrd="0" destOrd="0" parTransId="{55BA312B-150A-42B5-8F5B-A19AE2F48640}" sibTransId="{70946C45-2CCE-4A5E-ABF3-C9B6CC851869}"/>
    <dgm:cxn modelId="{F19D97A4-460F-4FC6-95F6-B4CB396EC369}" srcId="{2640383D-49E2-42FF-80D3-5BE4F17F1A39}" destId="{41591347-B007-407D-AD01-E3B9D5B52315}" srcOrd="1" destOrd="0" parTransId="{24B6ECC6-A88F-4B3F-A64B-4FEE32CEAC19}" sibTransId="{F24C8654-45F8-4566-84B3-6F64CB03337F}"/>
    <dgm:cxn modelId="{C5E37E9E-5909-4A34-BAAA-14C1F5C1AA12}" type="presOf" srcId="{41591347-B007-407D-AD01-E3B9D5B52315}" destId="{908BF848-591D-4F9B-A6E0-080B7896ED10}" srcOrd="1" destOrd="0" presId="urn:microsoft.com/office/officeart/2005/8/layout/hList7"/>
    <dgm:cxn modelId="{46200BD6-5069-4A85-B491-3DF4F534E457}" type="presOf" srcId="{41591347-B007-407D-AD01-E3B9D5B52315}" destId="{2C7D5500-2768-412E-B31A-6D7B163DBF5A}" srcOrd="0" destOrd="0" presId="urn:microsoft.com/office/officeart/2005/8/layout/hList7"/>
    <dgm:cxn modelId="{02C6C4DB-F0AE-410E-B06C-9635BCC1E35E}" type="presOf" srcId="{70946C45-2CCE-4A5E-ABF3-C9B6CC851869}" destId="{FCB5D283-67E0-476F-9109-EEF073D7A858}" srcOrd="0" destOrd="0" presId="urn:microsoft.com/office/officeart/2005/8/layout/hList7"/>
    <dgm:cxn modelId="{8216B95A-E4C8-48E9-BC97-D824B756D696}" type="presOf" srcId="{7FF8DBF9-8540-4C7A-8FF9-850C22B45D77}" destId="{7D7B39A5-4947-4DA4-9C31-2936CDA90D8A}" srcOrd="0" destOrd="0" presId="urn:microsoft.com/office/officeart/2005/8/layout/hList7"/>
    <dgm:cxn modelId="{ECC3F184-AADC-49B0-8897-65218EBA8E1B}" type="presOf" srcId="{2640383D-49E2-42FF-80D3-5BE4F17F1A39}" destId="{13B69575-16F2-4B5C-A9CF-96D01943E5EC}" srcOrd="0" destOrd="0" presId="urn:microsoft.com/office/officeart/2005/8/layout/hList7"/>
    <dgm:cxn modelId="{F5B745D7-3F56-4311-B1A5-C53701DC8F90}" type="presParOf" srcId="{13B69575-16F2-4B5C-A9CF-96D01943E5EC}" destId="{9AF0160E-B639-41D5-B235-68773917E7AC}" srcOrd="0" destOrd="0" presId="urn:microsoft.com/office/officeart/2005/8/layout/hList7"/>
    <dgm:cxn modelId="{F03B001A-4450-4C39-B710-0232DF697FB6}" type="presParOf" srcId="{13B69575-16F2-4B5C-A9CF-96D01943E5EC}" destId="{7AF4F4F9-F3EC-4DB3-A18B-1B8A35549212}" srcOrd="1" destOrd="0" presId="urn:microsoft.com/office/officeart/2005/8/layout/hList7"/>
    <dgm:cxn modelId="{59BCF966-0126-4C19-B6D2-8193BDF762D5}" type="presParOf" srcId="{7AF4F4F9-F3EC-4DB3-A18B-1B8A35549212}" destId="{AB4E74F8-F0F7-49F3-9FDA-174DF387B913}" srcOrd="0" destOrd="0" presId="urn:microsoft.com/office/officeart/2005/8/layout/hList7"/>
    <dgm:cxn modelId="{F6A21586-2014-4186-A00B-18C3C8EDF9F1}" type="presParOf" srcId="{AB4E74F8-F0F7-49F3-9FDA-174DF387B913}" destId="{7D7B39A5-4947-4DA4-9C31-2936CDA90D8A}" srcOrd="0" destOrd="0" presId="urn:microsoft.com/office/officeart/2005/8/layout/hList7"/>
    <dgm:cxn modelId="{361FDCB5-0A6F-4FC2-9C38-5334D80E4A7A}" type="presParOf" srcId="{AB4E74F8-F0F7-49F3-9FDA-174DF387B913}" destId="{C0C172E3-A009-49F2-B8AE-026AD8952510}" srcOrd="1" destOrd="0" presId="urn:microsoft.com/office/officeart/2005/8/layout/hList7"/>
    <dgm:cxn modelId="{5F073F0C-521C-4858-978B-0C5E7D6475EF}" type="presParOf" srcId="{AB4E74F8-F0F7-49F3-9FDA-174DF387B913}" destId="{DC141336-BA8A-4330-A38E-370E27F8BBD4}" srcOrd="2" destOrd="0" presId="urn:microsoft.com/office/officeart/2005/8/layout/hList7"/>
    <dgm:cxn modelId="{2D0DEB79-2F9A-46A8-82E1-5BC5A613AFBB}" type="presParOf" srcId="{AB4E74F8-F0F7-49F3-9FDA-174DF387B913}" destId="{8AC61D39-1DF2-44C7-8EA2-5626D2DCF881}" srcOrd="3" destOrd="0" presId="urn:microsoft.com/office/officeart/2005/8/layout/hList7"/>
    <dgm:cxn modelId="{FB0ED50E-ACE4-41C6-B5F5-D2A9AADAED4C}" type="presParOf" srcId="{7AF4F4F9-F3EC-4DB3-A18B-1B8A35549212}" destId="{FCB5D283-67E0-476F-9109-EEF073D7A858}" srcOrd="1" destOrd="0" presId="urn:microsoft.com/office/officeart/2005/8/layout/hList7"/>
    <dgm:cxn modelId="{48E60B52-3E58-4F4D-9FED-84C3FAF738F4}" type="presParOf" srcId="{7AF4F4F9-F3EC-4DB3-A18B-1B8A35549212}" destId="{E5AEE4DB-254E-4C6B-97D4-6B4977C5F849}" srcOrd="2" destOrd="0" presId="urn:microsoft.com/office/officeart/2005/8/layout/hList7"/>
    <dgm:cxn modelId="{74F8DF9C-1E82-4765-B3BA-3D60D331086E}" type="presParOf" srcId="{E5AEE4DB-254E-4C6B-97D4-6B4977C5F849}" destId="{2C7D5500-2768-412E-B31A-6D7B163DBF5A}" srcOrd="0" destOrd="0" presId="urn:microsoft.com/office/officeart/2005/8/layout/hList7"/>
    <dgm:cxn modelId="{3A291855-99F3-4C32-8B55-6C9A2C3420B5}" type="presParOf" srcId="{E5AEE4DB-254E-4C6B-97D4-6B4977C5F849}" destId="{908BF848-591D-4F9B-A6E0-080B7896ED10}" srcOrd="1" destOrd="0" presId="urn:microsoft.com/office/officeart/2005/8/layout/hList7"/>
    <dgm:cxn modelId="{8E0751BC-993E-4EEA-9B13-ACF98E99F6B3}" type="presParOf" srcId="{E5AEE4DB-254E-4C6B-97D4-6B4977C5F849}" destId="{7C29D825-3A6D-48B3-BACB-5367E3738951}" srcOrd="2" destOrd="0" presId="urn:microsoft.com/office/officeart/2005/8/layout/hList7"/>
    <dgm:cxn modelId="{5260E3D9-F9AC-4B29-A29D-E82C2DFE81CF}" type="presParOf" srcId="{E5AEE4DB-254E-4C6B-97D4-6B4977C5F849}" destId="{0C75DCAA-02F9-4A19-BB52-02D609D0006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39A5-4947-4DA4-9C31-2936CDA90D8A}">
      <dsp:nvSpPr>
        <dsp:cNvPr id="0" name=""/>
        <dsp:cNvSpPr/>
      </dsp:nvSpPr>
      <dsp:spPr>
        <a:xfrm>
          <a:off x="0" y="0"/>
          <a:ext cx="4193961" cy="3801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Foreign trained doctors who possess qualifications equivalent to MBChB and BDS from University of Nairobi are required to sit </a:t>
          </a:r>
          <a:r>
            <a:rPr lang="en-US" sz="1400" kern="1200" dirty="0" smtClean="0">
              <a:latin typeface="Century Gothic" panose="020B0502020202020204" pitchFamily="34" charset="0"/>
            </a:rPr>
            <a:t>Council </a:t>
          </a:r>
          <a:r>
            <a:rPr lang="en-US" sz="1400" kern="1200" dirty="0">
              <a:latin typeface="Century Gothic" panose="020B0502020202020204" pitchFamily="34" charset="0"/>
            </a:rPr>
            <a:t>exams in order to determine their eligibility for either registration or internship training</a:t>
          </a:r>
        </a:p>
      </dsp:txBody>
      <dsp:txXfrm>
        <a:off x="0" y="1520761"/>
        <a:ext cx="4193961" cy="1520761"/>
      </dsp:txXfrm>
    </dsp:sp>
    <dsp:sp modelId="{8AC61D39-1DF2-44C7-8EA2-5626D2DCF881}">
      <dsp:nvSpPr>
        <dsp:cNvPr id="0" name=""/>
        <dsp:cNvSpPr/>
      </dsp:nvSpPr>
      <dsp:spPr>
        <a:xfrm>
          <a:off x="1467625" y="228114"/>
          <a:ext cx="1266033" cy="126603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D5500-2768-412E-B31A-6D7B163DBF5A}">
      <dsp:nvSpPr>
        <dsp:cNvPr id="0" name=""/>
        <dsp:cNvSpPr/>
      </dsp:nvSpPr>
      <dsp:spPr>
        <a:xfrm>
          <a:off x="4323441" y="0"/>
          <a:ext cx="4193961" cy="3801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Century Gothic" panose="020B0502020202020204" pitchFamily="34" charset="0"/>
            </a:rPr>
            <a:t>These exams are given under Cap. 253 Section II. However, graduates from the East African Partner States (EAC) who qualify from approved medical and dental schools are exempted from </a:t>
          </a:r>
          <a:r>
            <a:rPr lang="en-US" sz="1400" kern="1200" dirty="0" smtClean="0">
              <a:latin typeface="Century Gothic" panose="020B0502020202020204" pitchFamily="34" charset="0"/>
            </a:rPr>
            <a:t>Council </a:t>
          </a:r>
          <a:r>
            <a:rPr lang="en-US" sz="1400" kern="1200" dirty="0">
              <a:latin typeface="Century Gothic" panose="020B0502020202020204" pitchFamily="34" charset="0"/>
            </a:rPr>
            <a:t>exams under EAC Boards/Councils Reciprocal Recognition</a:t>
          </a:r>
        </a:p>
      </dsp:txBody>
      <dsp:txXfrm>
        <a:off x="4323441" y="1520761"/>
        <a:ext cx="4193961" cy="1520761"/>
      </dsp:txXfrm>
    </dsp:sp>
    <dsp:sp modelId="{0C75DCAA-02F9-4A19-BB52-02D609D0006B}">
      <dsp:nvSpPr>
        <dsp:cNvPr id="0" name=""/>
        <dsp:cNvSpPr/>
      </dsp:nvSpPr>
      <dsp:spPr>
        <a:xfrm>
          <a:off x="5787405" y="228114"/>
          <a:ext cx="1266033" cy="126603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F0160E-B639-41D5-B235-68773917E7AC}">
      <dsp:nvSpPr>
        <dsp:cNvPr id="0" name=""/>
        <dsp:cNvSpPr/>
      </dsp:nvSpPr>
      <dsp:spPr>
        <a:xfrm>
          <a:off x="340842" y="3041522"/>
          <a:ext cx="7839378" cy="57028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C4E6C-884A-4CC3-8679-E20F38DCD3B8}" type="datetimeFigureOut">
              <a:rPr lang="en-US" smtClean="0"/>
              <a:t>8/17/2020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BA216-5787-4461-9960-ACA7F8614524}" type="slidenum">
              <a:rPr lang="en-US" smtClean="0"/>
              <a:t>‹#›</a:t>
            </a:fld>
            <a:endParaRPr lang="en-US"/>
          </a:p>
        </p:txBody>
      </p:sp>
    </p:spTree>
    <p:extLst>
      <p:ext uri="{BB962C8B-B14F-4D97-AF65-F5344CB8AC3E}">
        <p14:creationId xmlns:p14="http://schemas.microsoft.com/office/powerpoint/2010/main" val="224942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Slide Image Placeholder 1"/>
          <p:cNvSpPr>
            <a:spLocks noGrp="1" noRot="1" noChangeAspect="1"/>
          </p:cNvSpPr>
          <p:nvPr>
            <p:ph type="sldImg"/>
          </p:nvPr>
        </p:nvSpPr>
        <p:spPr>
          <a:xfrm>
            <a:off x="1068388" y="708025"/>
            <a:ext cx="4721225" cy="3541713"/>
          </a:xfrm>
        </p:spPr>
      </p:sp>
      <p:sp>
        <p:nvSpPr>
          <p:cNvPr id="1048604" name="Notes Placeholder 2"/>
          <p:cNvSpPr>
            <a:spLocks noGrp="1"/>
          </p:cNvSpPr>
          <p:nvPr>
            <p:ph type="body" idx="1"/>
          </p:nvPr>
        </p:nvSpPr>
        <p:spPr/>
        <p:txBody>
          <a:bodyPr/>
          <a:lstStyle/>
          <a:p>
            <a:pPr algn="just">
              <a:lnSpc>
                <a:spcPct val="150000"/>
              </a:lnSpc>
            </a:pPr>
            <a:r>
              <a:rPr lang="en-US" sz="2800" dirty="0">
                <a:latin typeface="Century Gothic" panose="020B0502020202020204" pitchFamily="34" charset="0"/>
                <a:cs typeface="Times New Roman" pitchFamily="18" charset="0"/>
              </a:rPr>
              <a:t>The Mandate is to regulate</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training,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practice and </a:t>
            </a:r>
          </a:p>
          <a:p>
            <a:pPr lvl="1" algn="just">
              <a:lnSpc>
                <a:spcPct val="150000"/>
              </a:lnSpc>
              <a:buFont typeface="Wingdings" pitchFamily="2" charset="2"/>
              <a:buChar char="q"/>
            </a:pPr>
            <a:r>
              <a:rPr lang="en-US" sz="2400" dirty="0">
                <a:latin typeface="Century Gothic" panose="020B0502020202020204" pitchFamily="34" charset="0"/>
                <a:cs typeface="Times New Roman" pitchFamily="18" charset="0"/>
              </a:rPr>
              <a:t>licensing of medicine &amp; dentistry, Hospitals, Medical Centre and Clinics</a:t>
            </a:r>
          </a:p>
          <a:p>
            <a:endParaRPr lang="en-US" dirty="0"/>
          </a:p>
        </p:txBody>
      </p:sp>
      <p:sp>
        <p:nvSpPr>
          <p:cNvPr id="1048605" name="Slide Number Placeholder 3"/>
          <p:cNvSpPr>
            <a:spLocks noGrp="1"/>
          </p:cNvSpPr>
          <p:nvPr>
            <p:ph type="sldNum" sz="quarter" idx="10"/>
          </p:nvPr>
        </p:nvSpPr>
        <p:spPr/>
        <p:txBody>
          <a:bodyPr/>
          <a:lstStyle/>
          <a:p>
            <a:fld id="{3E54D1A1-AB0A-41D6-A174-FCD4D4A02E25}" type="slidenum">
              <a:rPr lang="en-US" smtClean="0"/>
              <a:t>3</a:t>
            </a:fld>
            <a:endParaRPr lang="en-US"/>
          </a:p>
        </p:txBody>
      </p:sp>
    </p:spTree>
    <p:extLst>
      <p:ext uri="{BB962C8B-B14F-4D97-AF65-F5344CB8AC3E}">
        <p14:creationId xmlns:p14="http://schemas.microsoft.com/office/powerpoint/2010/main" val="14337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19</a:t>
            </a:fld>
            <a:endParaRPr lang="en-US"/>
          </a:p>
        </p:txBody>
      </p:sp>
    </p:spTree>
    <p:extLst>
      <p:ext uri="{BB962C8B-B14F-4D97-AF65-F5344CB8AC3E}">
        <p14:creationId xmlns:p14="http://schemas.microsoft.com/office/powerpoint/2010/main" val="173014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20</a:t>
            </a:fld>
            <a:endParaRPr lang="en-US"/>
          </a:p>
        </p:txBody>
      </p:sp>
    </p:spTree>
    <p:extLst>
      <p:ext uri="{BB962C8B-B14F-4D97-AF65-F5344CB8AC3E}">
        <p14:creationId xmlns:p14="http://schemas.microsoft.com/office/powerpoint/2010/main" val="235157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21</a:t>
            </a:fld>
            <a:endParaRPr lang="en-US"/>
          </a:p>
        </p:txBody>
      </p:sp>
    </p:spTree>
    <p:extLst>
      <p:ext uri="{BB962C8B-B14F-4D97-AF65-F5344CB8AC3E}">
        <p14:creationId xmlns:p14="http://schemas.microsoft.com/office/powerpoint/2010/main" val="2247755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22</a:t>
            </a:fld>
            <a:endParaRPr lang="en-US"/>
          </a:p>
        </p:txBody>
      </p:sp>
    </p:spTree>
    <p:extLst>
      <p:ext uri="{BB962C8B-B14F-4D97-AF65-F5344CB8AC3E}">
        <p14:creationId xmlns:p14="http://schemas.microsoft.com/office/powerpoint/2010/main" val="100155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4</a:t>
            </a:fld>
            <a:endParaRPr lang="en-US"/>
          </a:p>
        </p:txBody>
      </p:sp>
    </p:spTree>
    <p:extLst>
      <p:ext uri="{BB962C8B-B14F-4D97-AF65-F5344CB8AC3E}">
        <p14:creationId xmlns:p14="http://schemas.microsoft.com/office/powerpoint/2010/main" val="374969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5</a:t>
            </a:fld>
            <a:endParaRPr lang="en-US"/>
          </a:p>
        </p:txBody>
      </p:sp>
    </p:spTree>
    <p:extLst>
      <p:ext uri="{BB962C8B-B14F-4D97-AF65-F5344CB8AC3E}">
        <p14:creationId xmlns:p14="http://schemas.microsoft.com/office/powerpoint/2010/main" val="273505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6</a:t>
            </a:fld>
            <a:endParaRPr lang="en-US"/>
          </a:p>
        </p:txBody>
      </p:sp>
    </p:spTree>
    <p:extLst>
      <p:ext uri="{BB962C8B-B14F-4D97-AF65-F5344CB8AC3E}">
        <p14:creationId xmlns:p14="http://schemas.microsoft.com/office/powerpoint/2010/main" val="328288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7</a:t>
            </a:fld>
            <a:endParaRPr lang="en-US"/>
          </a:p>
        </p:txBody>
      </p:sp>
    </p:spTree>
    <p:extLst>
      <p:ext uri="{BB962C8B-B14F-4D97-AF65-F5344CB8AC3E}">
        <p14:creationId xmlns:p14="http://schemas.microsoft.com/office/powerpoint/2010/main" val="288235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8</a:t>
            </a:fld>
            <a:endParaRPr lang="en-US"/>
          </a:p>
        </p:txBody>
      </p:sp>
    </p:spTree>
    <p:extLst>
      <p:ext uri="{BB962C8B-B14F-4D97-AF65-F5344CB8AC3E}">
        <p14:creationId xmlns:p14="http://schemas.microsoft.com/office/powerpoint/2010/main" val="121353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54D1A1-AB0A-41D6-A174-FCD4D4A02E25}" type="slidenum">
              <a:rPr lang="en-US" smtClean="0"/>
              <a:pPr/>
              <a:t>9</a:t>
            </a:fld>
            <a:endParaRPr lang="en-US"/>
          </a:p>
        </p:txBody>
      </p:sp>
    </p:spTree>
    <p:extLst>
      <p:ext uri="{BB962C8B-B14F-4D97-AF65-F5344CB8AC3E}">
        <p14:creationId xmlns:p14="http://schemas.microsoft.com/office/powerpoint/2010/main" val="72707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4D1A1-AB0A-41D6-A174-FCD4D4A02E25}" type="slidenum">
              <a:rPr lang="en-US" smtClean="0"/>
              <a:pPr/>
              <a:t>10</a:t>
            </a:fld>
            <a:endParaRPr lang="en-US"/>
          </a:p>
        </p:txBody>
      </p:sp>
    </p:spTree>
    <p:extLst>
      <p:ext uri="{BB962C8B-B14F-4D97-AF65-F5344CB8AC3E}">
        <p14:creationId xmlns:p14="http://schemas.microsoft.com/office/powerpoint/2010/main" val="414046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4D1A1-AB0A-41D6-A174-FCD4D4A02E25}" type="slidenum">
              <a:rPr lang="en-US" smtClean="0"/>
              <a:pPr/>
              <a:t>11</a:t>
            </a:fld>
            <a:endParaRPr lang="en-US"/>
          </a:p>
        </p:txBody>
      </p:sp>
    </p:spTree>
    <p:extLst>
      <p:ext uri="{BB962C8B-B14F-4D97-AF65-F5344CB8AC3E}">
        <p14:creationId xmlns:p14="http://schemas.microsoft.com/office/powerpoint/2010/main" val="203125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071454-3582-4FAA-A2F0-A92A43EE5E62}"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168215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71454-3582-4FAA-A2F0-A92A43EE5E62}"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332686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71454-3582-4FAA-A2F0-A92A43EE5E62}"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146215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71454-3582-4FAA-A2F0-A92A43EE5E62}"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160369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71454-3582-4FAA-A2F0-A92A43EE5E62}"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316887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071454-3582-4FAA-A2F0-A92A43EE5E62}"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381792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071454-3582-4FAA-A2F0-A92A43EE5E62}"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105606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071454-3582-4FAA-A2F0-A92A43EE5E62}"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4154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71454-3582-4FAA-A2F0-A92A43EE5E62}"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182291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071454-3582-4FAA-A2F0-A92A43EE5E62}"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2914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071454-3582-4FAA-A2F0-A92A43EE5E62}"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F96E-C3AC-4E7E-BE33-F3F852F0E006}" type="slidenum">
              <a:rPr lang="en-US" smtClean="0"/>
              <a:t>‹#›</a:t>
            </a:fld>
            <a:endParaRPr lang="en-US"/>
          </a:p>
        </p:txBody>
      </p:sp>
    </p:spTree>
    <p:extLst>
      <p:ext uri="{BB962C8B-B14F-4D97-AF65-F5344CB8AC3E}">
        <p14:creationId xmlns:p14="http://schemas.microsoft.com/office/powerpoint/2010/main" val="285043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71454-3582-4FAA-A2F0-A92A43EE5E62}" type="datetimeFigureOut">
              <a:rPr lang="en-US" smtClean="0"/>
              <a:t>8/17/2020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2F96E-C3AC-4E7E-BE33-F3F852F0E006}" type="slidenum">
              <a:rPr lang="en-US" smtClean="0"/>
              <a:t>‹#›</a:t>
            </a:fld>
            <a:endParaRPr lang="en-US"/>
          </a:p>
        </p:txBody>
      </p:sp>
    </p:spTree>
    <p:extLst>
      <p:ext uri="{BB962C8B-B14F-4D97-AF65-F5344CB8AC3E}">
        <p14:creationId xmlns:p14="http://schemas.microsoft.com/office/powerpoint/2010/main" val="403729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mpdc.go.k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mpdc.go.ke/resources/NATIONAL%20GUIDELINES%20AND%20LOG%20BOOK%20FOR%20DENTAL%20OFFICER%20INTERNS.pdf" TargetMode="External"/><Relationship Id="rId2" Type="http://schemas.openxmlformats.org/officeDocument/2006/relationships/hyperlink" Target="https://kmpdc.go.ke/resources/NATIONAL%20GUIDELINES%20AND%20LOG%20BOOK%20FOR%20MEDICAL%20OFFICER%20INTERNS.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kmpdc.go.ke/internshi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oo.gl/forms/fpyQirnB4sqZkp5E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kmpdc.go.ke/" TargetMode="External"/><Relationship Id="rId5" Type="http://schemas.openxmlformats.org/officeDocument/2006/relationships/hyperlink" Target="mailto:info@kmpdc.go.ke" TargetMode="External"/><Relationship Id="rId4" Type="http://schemas.openxmlformats.org/officeDocument/2006/relationships/hyperlink" Target="mailto:ceo@kmpdc.go.k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portal.medicalboard.co.ke/resul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99654"/>
            <a:ext cx="8208912" cy="2806922"/>
          </a:xfrm>
          <a:prstGeom prst="rect">
            <a:avLst/>
          </a:prstGeom>
        </p:spPr>
        <p:txBody>
          <a:bodyPr wrap="square">
            <a:spAutoFit/>
          </a:bodyPr>
          <a:lstStyle/>
          <a:p>
            <a:pPr algn="ctr"/>
            <a:r>
              <a:rPr lang="en-US" sz="2600" b="1" dirty="0" smtClean="0">
                <a:latin typeface="Century Gothic" pitchFamily="34" charset="0"/>
              </a:rPr>
              <a:t>COUNCIL </a:t>
            </a:r>
            <a:r>
              <a:rPr lang="en-US" sz="2600" b="1" dirty="0">
                <a:latin typeface="Century Gothic" pitchFamily="34" charset="0"/>
              </a:rPr>
              <a:t>EXAMS </a:t>
            </a:r>
          </a:p>
          <a:p>
            <a:pPr algn="ctr"/>
            <a:r>
              <a:rPr lang="en-US" sz="2600" b="1" dirty="0">
                <a:latin typeface="Century Gothic" pitchFamily="34" charset="0"/>
              </a:rPr>
              <a:t>FOR FOREIGN TRAINED DOCTORS</a:t>
            </a:r>
            <a:endParaRPr lang="en-US" sz="2600" dirty="0">
              <a:latin typeface="Century Gothic" panose="020B0502020202020204" pitchFamily="34" charset="0"/>
            </a:endParaRPr>
          </a:p>
          <a:p>
            <a:pPr lvl="0" algn="ctr" fontAlgn="auto">
              <a:spcBef>
                <a:spcPct val="20000"/>
              </a:spcBef>
              <a:spcAft>
                <a:spcPts val="0"/>
              </a:spcAft>
            </a:pPr>
            <a:r>
              <a:rPr lang="en-GB" altLang="en-US" sz="2600" b="1" dirty="0" smtClean="0">
                <a:latin typeface="Century Gothic" panose="020B0502020202020204" pitchFamily="34" charset="0"/>
              </a:rPr>
              <a:t>&amp;</a:t>
            </a:r>
          </a:p>
          <a:p>
            <a:pPr lvl="0" algn="ctr" fontAlgn="auto">
              <a:spcBef>
                <a:spcPct val="20000"/>
              </a:spcBef>
              <a:spcAft>
                <a:spcPts val="0"/>
              </a:spcAft>
            </a:pPr>
            <a:r>
              <a:rPr lang="en-GB" altLang="en-US" sz="2600" b="1" dirty="0" smtClean="0">
                <a:solidFill>
                  <a:prstClr val="black"/>
                </a:solidFill>
                <a:latin typeface="Century Gothic" panose="020B0502020202020204" pitchFamily="34" charset="0"/>
              </a:rPr>
              <a:t>INTERNSHIP </a:t>
            </a:r>
            <a:r>
              <a:rPr lang="en-GB" altLang="en-US" sz="2600" b="1" dirty="0">
                <a:solidFill>
                  <a:prstClr val="black"/>
                </a:solidFill>
                <a:latin typeface="Century Gothic" panose="020B0502020202020204" pitchFamily="34" charset="0"/>
              </a:rPr>
              <a:t>PROCESS OF MEDICAL AND DENTAL </a:t>
            </a:r>
            <a:r>
              <a:rPr lang="en-GB" altLang="en-US" sz="2600" b="1" dirty="0" smtClean="0">
                <a:solidFill>
                  <a:prstClr val="black"/>
                </a:solidFill>
                <a:latin typeface="Century Gothic" panose="020B0502020202020204" pitchFamily="34" charset="0"/>
              </a:rPr>
              <a:t>PRACTITIONERS</a:t>
            </a:r>
          </a:p>
          <a:p>
            <a:pPr lvl="0" algn="ctr" fontAlgn="auto">
              <a:spcBef>
                <a:spcPct val="20000"/>
              </a:spcBef>
              <a:spcAft>
                <a:spcPts val="0"/>
              </a:spcAft>
            </a:pPr>
            <a:endParaRPr lang="en-GB" altLang="en-US" sz="3000" b="1" dirty="0">
              <a:solidFill>
                <a:prstClr val="black"/>
              </a:solidFill>
              <a:latin typeface="Century Gothic" panose="020B0502020202020204" pitchFamily="34" charset="0"/>
            </a:endParaRPr>
          </a:p>
        </p:txBody>
      </p:sp>
      <p:sp>
        <p:nvSpPr>
          <p:cNvPr id="8" name="Rectangle 7"/>
          <p:cNvSpPr/>
          <p:nvPr/>
        </p:nvSpPr>
        <p:spPr>
          <a:xfrm>
            <a:off x="1" y="5013176"/>
            <a:ext cx="9143999" cy="1311128"/>
          </a:xfrm>
          <a:prstGeom prst="rect">
            <a:avLst/>
          </a:prstGeom>
        </p:spPr>
        <p:txBody>
          <a:bodyPr wrap="square">
            <a:spAutoFit/>
          </a:bodyPr>
          <a:lstStyle/>
          <a:p>
            <a:pPr algn="ctr">
              <a:spcBef>
                <a:spcPct val="20000"/>
              </a:spcBef>
            </a:pPr>
            <a:r>
              <a:rPr lang="en-US" b="1" dirty="0" smtClean="0">
                <a:latin typeface="Century Gothic" panose="020B0502020202020204" pitchFamily="34" charset="0"/>
              </a:rPr>
              <a:t>DR. JACQUELINE KITULU</a:t>
            </a:r>
          </a:p>
          <a:p>
            <a:pPr algn="ctr">
              <a:spcBef>
                <a:spcPct val="20000"/>
              </a:spcBef>
            </a:pPr>
            <a:r>
              <a:rPr lang="en-US" b="1" dirty="0" smtClean="0">
                <a:latin typeface="Century Gothic" panose="020B0502020202020204" pitchFamily="34" charset="0"/>
              </a:rPr>
              <a:t>CHAIR - </a:t>
            </a:r>
            <a:r>
              <a:rPr lang="en-US" b="1" dirty="0">
                <a:latin typeface="Century Gothic" panose="020B0502020202020204" pitchFamily="34" charset="0"/>
              </a:rPr>
              <a:t>TRAINING, ASSESSMENT, REGISTRATION AND HUMAN RESOURCE COMMITTEE (TAR &amp; HRC)</a:t>
            </a:r>
          </a:p>
          <a:p>
            <a:pPr algn="ctr">
              <a:spcBef>
                <a:spcPct val="20000"/>
              </a:spcBef>
            </a:pPr>
            <a:r>
              <a:rPr lang="en-US" b="1" dirty="0" smtClean="0">
                <a:latin typeface="Century Gothic" panose="020B0502020202020204" pitchFamily="34" charset="0"/>
              </a:rPr>
              <a:t>KENYA MEDICAL </a:t>
            </a:r>
            <a:r>
              <a:rPr lang="en-US" b="1" dirty="0">
                <a:latin typeface="Century Gothic" panose="020B0502020202020204" pitchFamily="34" charset="0"/>
              </a:rPr>
              <a:t>PRACTITIONERS AND DENTISTS COUNCIL</a:t>
            </a:r>
          </a:p>
        </p:txBody>
      </p:sp>
      <p:sp>
        <p:nvSpPr>
          <p:cNvPr id="10" name="Subtitle 2"/>
          <p:cNvSpPr txBox="1">
            <a:spLocks/>
          </p:cNvSpPr>
          <p:nvPr/>
        </p:nvSpPr>
        <p:spPr>
          <a:xfrm>
            <a:off x="447" y="3573016"/>
            <a:ext cx="9036050" cy="3456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en-US" sz="2000" b="1" dirty="0" smtClean="0">
              <a:latin typeface="Century Gothic" panose="020B0502020202020204" pitchFamily="34" charset="0"/>
            </a:endParaRPr>
          </a:p>
          <a:p>
            <a:pPr marL="0" indent="0" algn="ctr">
              <a:buNone/>
            </a:pPr>
            <a:r>
              <a:rPr lang="en-GB" altLang="en-US" sz="2200" b="1" dirty="0" smtClean="0">
                <a:latin typeface="Century Gothic" panose="020B0502020202020204" pitchFamily="34" charset="0"/>
              </a:rPr>
              <a:t>EXAM BRIEFING FOR FOREIGN TRAINED DOCTORS</a:t>
            </a:r>
          </a:p>
          <a:p>
            <a:pPr marL="0" indent="0" algn="ctr">
              <a:buNone/>
            </a:pPr>
            <a:endParaRPr lang="en-GB" altLang="en-US" sz="2200" b="1" dirty="0" smtClean="0">
              <a:latin typeface="Century Gothic" panose="020B0502020202020204" pitchFamily="34" charset="0"/>
            </a:endParaRPr>
          </a:p>
          <a:p>
            <a:pPr marL="0" indent="0" algn="ctr">
              <a:buNone/>
            </a:pPr>
            <a:r>
              <a:rPr lang="en-GB" altLang="en-US" sz="1800" b="1" smtClean="0">
                <a:latin typeface="Century Gothic" panose="020B0502020202020204" pitchFamily="34" charset="0"/>
              </a:rPr>
              <a:t>Friday 4</a:t>
            </a:r>
            <a:r>
              <a:rPr lang="en-GB" altLang="en-US" sz="1800" b="1" baseline="30000" smtClean="0">
                <a:latin typeface="Century Gothic" panose="020B0502020202020204" pitchFamily="34" charset="0"/>
              </a:rPr>
              <a:t>th</a:t>
            </a:r>
            <a:r>
              <a:rPr lang="en-GB" altLang="en-US" sz="1800" b="1" smtClean="0">
                <a:latin typeface="Century Gothic" panose="020B0502020202020204" pitchFamily="34" charset="0"/>
              </a:rPr>
              <a:t> </a:t>
            </a:r>
            <a:r>
              <a:rPr lang="en-GB" altLang="en-US" sz="1800" b="1" dirty="0" smtClean="0">
                <a:latin typeface="Century Gothic" panose="020B0502020202020204" pitchFamily="34" charset="0"/>
              </a:rPr>
              <a:t>September 2020</a:t>
            </a:r>
            <a:endParaRPr lang="en-US" altLang="en-US" sz="1800" b="1" dirty="0">
              <a:latin typeface="Century Gothic" panose="020B0502020202020204" pitchFamily="34" charset="0"/>
            </a:endParaRPr>
          </a:p>
        </p:txBody>
      </p:sp>
      <p:sp>
        <p:nvSpPr>
          <p:cNvPr id="9" name="Rectangle 8"/>
          <p:cNvSpPr/>
          <p:nvPr/>
        </p:nvSpPr>
        <p:spPr>
          <a:xfrm>
            <a:off x="0" y="-13258"/>
            <a:ext cx="9144000" cy="12100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pic>
        <p:nvPicPr>
          <p:cNvPr id="11"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5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4099" name="Rectangle 3"/>
          <p:cNvSpPr>
            <a:spLocks noGrp="1" noChangeArrowheads="1"/>
          </p:cNvSpPr>
          <p:nvPr>
            <p:ph idx="1"/>
          </p:nvPr>
        </p:nvSpPr>
        <p:spPr>
          <a:xfrm>
            <a:off x="134938" y="1371600"/>
            <a:ext cx="9009062" cy="5029200"/>
          </a:xfrm>
        </p:spPr>
        <p:txBody>
          <a:bodyPr>
            <a:noAutofit/>
          </a:bodyPr>
          <a:lstStyle/>
          <a:p>
            <a:pPr marL="0" indent="0" algn="ctr" eaLnBrk="1" hangingPunct="1">
              <a:buNone/>
            </a:pPr>
            <a:endParaRPr lang="en-US" sz="4800" b="1" dirty="0" smtClean="0">
              <a:latin typeface="Century Gothic" panose="020B0502020202020204" pitchFamily="34" charset="0"/>
              <a:cs typeface="Times New Roman" pitchFamily="18" charset="0"/>
            </a:endParaRPr>
          </a:p>
          <a:p>
            <a:pPr marL="0" indent="0" algn="ctr">
              <a:buNone/>
            </a:pPr>
            <a:r>
              <a:rPr lang="en-US" sz="4800" b="1" dirty="0" smtClean="0">
                <a:latin typeface="Century Gothic" panose="020B0502020202020204" pitchFamily="34" charset="0"/>
                <a:cs typeface="Times New Roman" pitchFamily="18" charset="0"/>
              </a:rPr>
              <a:t>INTERNSHIP PROCESSES</a:t>
            </a:r>
            <a:r>
              <a:rPr lang="en-GB" altLang="en-US" sz="4800" b="1" dirty="0">
                <a:solidFill>
                  <a:prstClr val="black"/>
                </a:solidFill>
                <a:latin typeface="Century Gothic" panose="020B0502020202020204" pitchFamily="34" charset="0"/>
              </a:rPr>
              <a:t>INTERNSHIP PROCESS OF MEDICAL AND DENTAL </a:t>
            </a:r>
            <a:r>
              <a:rPr lang="en-GB" altLang="en-US" sz="4800" b="1" dirty="0" smtClean="0">
                <a:solidFill>
                  <a:prstClr val="black"/>
                </a:solidFill>
                <a:latin typeface="Century Gothic" panose="020B0502020202020204" pitchFamily="34" charset="0"/>
              </a:rPr>
              <a:t>PRACTITIONERS</a:t>
            </a:r>
            <a:endParaRPr lang="en-GB" altLang="en-US" sz="4800" b="1" dirty="0">
              <a:solidFill>
                <a:prstClr val="black"/>
              </a:solidFill>
              <a:latin typeface="Century Gothic" panose="020B0502020202020204" pitchFamily="34" charset="0"/>
            </a:endParaRPr>
          </a:p>
        </p:txBody>
      </p:sp>
      <p:pic>
        <p:nvPicPr>
          <p:cNvPr id="7"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27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4099" name="Rectangle 3"/>
          <p:cNvSpPr>
            <a:spLocks noGrp="1" noChangeArrowheads="1"/>
          </p:cNvSpPr>
          <p:nvPr>
            <p:ph idx="1"/>
          </p:nvPr>
        </p:nvSpPr>
        <p:spPr>
          <a:xfrm>
            <a:off x="134938" y="1371600"/>
            <a:ext cx="9009062" cy="5029200"/>
          </a:xfrm>
        </p:spPr>
        <p:txBody>
          <a:bodyPr>
            <a:noAutofit/>
          </a:bodyPr>
          <a:lstStyle/>
          <a:p>
            <a:pPr eaLnBrk="1" hangingPunct="1"/>
            <a:r>
              <a:rPr lang="en-US" sz="3100" dirty="0">
                <a:latin typeface="Century Gothic" panose="020B0502020202020204" pitchFamily="34" charset="0"/>
                <a:cs typeface="Times New Roman" pitchFamily="18" charset="0"/>
              </a:rPr>
              <a:t>Internship Process</a:t>
            </a:r>
          </a:p>
          <a:p>
            <a:r>
              <a:rPr lang="en-US" sz="3100" dirty="0">
                <a:latin typeface="Century Gothic" panose="020B0502020202020204" pitchFamily="34" charset="0"/>
                <a:cs typeface="Times New Roman" pitchFamily="18" charset="0"/>
              </a:rPr>
              <a:t>Internship Goals</a:t>
            </a:r>
          </a:p>
          <a:p>
            <a:pPr eaLnBrk="1" hangingPunct="1"/>
            <a:r>
              <a:rPr lang="en-US" sz="3100" dirty="0">
                <a:latin typeface="Century Gothic" panose="020B0502020202020204" pitchFamily="34" charset="0"/>
                <a:cs typeface="Times New Roman" pitchFamily="18" charset="0"/>
              </a:rPr>
              <a:t>Internship Requirements</a:t>
            </a:r>
          </a:p>
          <a:p>
            <a:pPr eaLnBrk="1" hangingPunct="1"/>
            <a:r>
              <a:rPr lang="en-US" sz="3100" dirty="0">
                <a:latin typeface="Century Gothic" panose="020B0502020202020204" pitchFamily="34" charset="0"/>
                <a:cs typeface="Times New Roman" pitchFamily="18" charset="0"/>
              </a:rPr>
              <a:t>Responsibilities of an intern</a:t>
            </a:r>
          </a:p>
          <a:p>
            <a:pPr eaLnBrk="1" hangingPunct="1"/>
            <a:r>
              <a:rPr lang="en-US" sz="3100" dirty="0">
                <a:latin typeface="Century Gothic" panose="020B0502020202020204" pitchFamily="34" charset="0"/>
                <a:cs typeface="Times New Roman" pitchFamily="18" charset="0"/>
              </a:rPr>
              <a:t>Failure to complete internship</a:t>
            </a:r>
          </a:p>
          <a:p>
            <a:pPr eaLnBrk="1" hangingPunct="1"/>
            <a:r>
              <a:rPr lang="en-US" sz="3100" dirty="0">
                <a:latin typeface="Century Gothic" panose="020B0502020202020204" pitchFamily="34" charset="0"/>
                <a:cs typeface="Times New Roman" pitchFamily="18" charset="0"/>
              </a:rPr>
              <a:t>Consequences of not completing internship</a:t>
            </a:r>
          </a:p>
          <a:p>
            <a:pPr eaLnBrk="1" hangingPunct="1"/>
            <a:r>
              <a:rPr lang="en-US" sz="3100" dirty="0">
                <a:latin typeface="Century Gothic" panose="020B0502020202020204" pitchFamily="34" charset="0"/>
                <a:cs typeface="Times New Roman" pitchFamily="18" charset="0"/>
              </a:rPr>
              <a:t>Registration after internship</a:t>
            </a:r>
          </a:p>
        </p:txBody>
      </p:sp>
      <p:sp>
        <p:nvSpPr>
          <p:cNvPr id="4098" name="Rectangle 2"/>
          <p:cNvSpPr>
            <a:spLocks noGrp="1" noChangeArrowheads="1"/>
          </p:cNvSpPr>
          <p:nvPr>
            <p:ph type="title"/>
          </p:nvPr>
        </p:nvSpPr>
        <p:spPr>
          <a:xfrm>
            <a:off x="-3809" y="-24751"/>
            <a:ext cx="8885237" cy="990600"/>
          </a:xfrm>
        </p:spPr>
        <p:txBody>
          <a:bodyPr>
            <a:normAutofit/>
          </a:bodyPr>
          <a:lstStyle/>
          <a:p>
            <a:pPr eaLnBrk="1" fontAlgn="base" hangingPunct="1">
              <a:spcAft>
                <a:spcPct val="0"/>
              </a:spcAft>
            </a:pPr>
            <a:r>
              <a:rPr lang="en-US" sz="4000" b="1" dirty="0">
                <a:solidFill>
                  <a:schemeClr val="bg1"/>
                </a:solidFill>
                <a:latin typeface="Century Gothic" pitchFamily="34" charset="0"/>
                <a:ea typeface="+mn-ea"/>
                <a:cs typeface="+mn-cs"/>
              </a:rPr>
              <a:t>PRESENTATION OUTLINE</a:t>
            </a:r>
          </a:p>
        </p:txBody>
      </p:sp>
      <p:pic>
        <p:nvPicPr>
          <p:cNvPr id="7"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7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251520" y="1196752"/>
            <a:ext cx="8382000" cy="4029737"/>
          </a:xfrm>
        </p:spPr>
        <p:txBody>
          <a:bodyPr>
            <a:normAutofit fontScale="70000" lnSpcReduction="20000"/>
          </a:bodyPr>
          <a:lstStyle/>
          <a:p>
            <a:pPr algn="just" eaLnBrk="1" fontAlgn="auto" hangingPunct="1">
              <a:spcAft>
                <a:spcPts val="0"/>
              </a:spcAft>
              <a:defRPr/>
            </a:pPr>
            <a:r>
              <a:rPr lang="en-US" dirty="0">
                <a:latin typeface="Century Gothic" panose="020B0502020202020204" pitchFamily="34" charset="0"/>
              </a:rPr>
              <a:t>Internship is a period of supervised practical work for medical and dental graduates where they serve in hospitals for a specified period before registration.</a:t>
            </a:r>
          </a:p>
          <a:p>
            <a:pPr algn="just" eaLnBrk="1" fontAlgn="auto" hangingPunct="1">
              <a:spcAft>
                <a:spcPts val="0"/>
              </a:spcAft>
              <a:defRPr/>
            </a:pPr>
            <a:endParaRPr lang="en-US" dirty="0">
              <a:latin typeface="Century Gothic" panose="020B0502020202020204" pitchFamily="34" charset="0"/>
            </a:endParaRPr>
          </a:p>
          <a:p>
            <a:pPr algn="just" eaLnBrk="1" fontAlgn="auto" hangingPunct="1">
              <a:spcAft>
                <a:spcPts val="0"/>
              </a:spcAft>
              <a:defRPr/>
            </a:pPr>
            <a:r>
              <a:rPr lang="en-US" dirty="0">
                <a:latin typeface="Century Gothic" panose="020B0502020202020204" pitchFamily="34" charset="0"/>
              </a:rPr>
              <a:t>Every intern shall be required to undergo an internship training program for a period of </a:t>
            </a:r>
            <a:r>
              <a:rPr lang="en-US" dirty="0" smtClean="0">
                <a:latin typeface="Century Gothic" panose="020B0502020202020204" pitchFamily="34" charset="0"/>
              </a:rPr>
              <a:t>13 months. </a:t>
            </a:r>
            <a:endParaRPr lang="en-US" dirty="0">
              <a:latin typeface="Century Gothic" panose="020B0502020202020204" pitchFamily="34" charset="0"/>
            </a:endParaRPr>
          </a:p>
          <a:p>
            <a:pPr algn="just" eaLnBrk="1" fontAlgn="auto" hangingPunct="1">
              <a:spcAft>
                <a:spcPts val="0"/>
              </a:spcAft>
              <a:defRPr/>
            </a:pPr>
            <a:r>
              <a:rPr lang="en-US" dirty="0">
                <a:latin typeface="Century Gothic" panose="020B0502020202020204" pitchFamily="34" charset="0"/>
              </a:rPr>
              <a:t>List of approved Internship Training </a:t>
            </a:r>
            <a:r>
              <a:rPr lang="en-US" dirty="0" err="1">
                <a:latin typeface="Century Gothic" panose="020B0502020202020204" pitchFamily="34" charset="0"/>
              </a:rPr>
              <a:t>Centres</a:t>
            </a:r>
            <a:r>
              <a:rPr lang="en-US" dirty="0">
                <a:latin typeface="Century Gothic" panose="020B0502020202020204" pitchFamily="34" charset="0"/>
              </a:rPr>
              <a:t> on </a:t>
            </a:r>
            <a:r>
              <a:rPr lang="en-US" dirty="0" smtClean="0">
                <a:latin typeface="Century Gothic" panose="020B0502020202020204" pitchFamily="34" charset="0"/>
                <a:hlinkClick r:id="rId2"/>
              </a:rPr>
              <a:t>www.kmpdc.go.ke</a:t>
            </a:r>
            <a:r>
              <a:rPr lang="en-US" dirty="0" smtClean="0">
                <a:latin typeface="Century Gothic" panose="020B0502020202020204" pitchFamily="34" charset="0"/>
              </a:rPr>
              <a:t> </a:t>
            </a:r>
            <a:endParaRPr lang="en-US" dirty="0">
              <a:latin typeface="Century Gothic" panose="020B0502020202020204" pitchFamily="34" charset="0"/>
            </a:endParaRPr>
          </a:p>
          <a:p>
            <a:pPr algn="just" eaLnBrk="1" fontAlgn="auto" hangingPunct="1">
              <a:spcAft>
                <a:spcPts val="0"/>
              </a:spcAft>
              <a:defRPr/>
            </a:pPr>
            <a:r>
              <a:rPr lang="en-US" dirty="0">
                <a:latin typeface="Century Gothic" panose="020B0502020202020204" pitchFamily="34" charset="0"/>
              </a:rPr>
              <a:t>Every intern will be required to undertake the internship period on rotational basis each comprising of 3 months in the following areas:</a:t>
            </a:r>
          </a:p>
          <a:p>
            <a:pPr marL="274320" indent="-274320" algn="just" eaLnBrk="1" fontAlgn="auto" hangingPunct="1">
              <a:spcAft>
                <a:spcPts val="0"/>
              </a:spcAft>
              <a:buClr>
                <a:schemeClr val="accent3"/>
              </a:buClr>
              <a:buFont typeface="Wingdings 2" panose="05020102010507070707" pitchFamily="18" charset="2"/>
              <a:buNone/>
              <a:defRPr/>
            </a:pPr>
            <a:endParaRPr lang="en-US" dirty="0">
              <a:latin typeface="Century Gothic" panose="020B0502020202020204" pitchFamily="34" charset="0"/>
            </a:endParaRPr>
          </a:p>
          <a:p>
            <a:pPr marL="274320" indent="-274320" eaLnBrk="1" fontAlgn="auto" hangingPunct="1">
              <a:spcAft>
                <a:spcPts val="0"/>
              </a:spcAft>
              <a:buClr>
                <a:schemeClr val="accent3"/>
              </a:buClr>
              <a:buFont typeface="Wingdings 2"/>
              <a:buNone/>
              <a:defRPr/>
            </a:pPr>
            <a:endParaRPr lang="en-US" dirty="0">
              <a:latin typeface="Century Gothic" panose="020B0502020202020204" pitchFamily="34" charset="0"/>
            </a:endParaRPr>
          </a:p>
        </p:txBody>
      </p:sp>
      <p:sp>
        <p:nvSpPr>
          <p:cNvPr id="7" name="Rectangle 6"/>
          <p:cNvSpPr/>
          <p:nvPr/>
        </p:nvSpPr>
        <p:spPr>
          <a:xfrm>
            <a:off x="-180528" y="4371488"/>
            <a:ext cx="5256584" cy="2369880"/>
          </a:xfrm>
          <a:prstGeom prst="rect">
            <a:avLst/>
          </a:prstGeom>
        </p:spPr>
        <p:txBody>
          <a:bodyPr wrap="square">
            <a:spAutoFit/>
          </a:bodyPr>
          <a:lstStyle/>
          <a:p>
            <a:pPr marL="400050" lvl="1" algn="just">
              <a:defRPr/>
            </a:pPr>
            <a:r>
              <a:rPr lang="en-US" sz="2000" i="1" dirty="0">
                <a:latin typeface="Century Gothic" panose="020B0502020202020204" pitchFamily="34" charset="0"/>
              </a:rPr>
              <a:t>	</a:t>
            </a:r>
            <a:r>
              <a:rPr lang="en-US" sz="2000" b="1" i="1" u="sng" dirty="0">
                <a:latin typeface="Century Gothic" panose="020B0502020202020204" pitchFamily="34" charset="0"/>
              </a:rPr>
              <a:t>Medical</a:t>
            </a:r>
          </a:p>
          <a:p>
            <a:pPr marL="685800" lvl="1" indent="-279400">
              <a:buFont typeface="+mj-lt"/>
              <a:buAutoNum type="romanLcPeriod"/>
              <a:defRPr/>
            </a:pPr>
            <a:r>
              <a:rPr lang="en-US" sz="1600" i="1" dirty="0" smtClean="0">
                <a:latin typeface="Century Gothic" panose="020B0502020202020204" pitchFamily="34" charset="0"/>
              </a:rPr>
              <a:t>Internal </a:t>
            </a:r>
            <a:r>
              <a:rPr lang="en-US" sz="1600" i="1" dirty="0">
                <a:latin typeface="Century Gothic" panose="020B0502020202020204" pitchFamily="34" charset="0"/>
              </a:rPr>
              <a:t>Medicine including </a:t>
            </a:r>
            <a:r>
              <a:rPr lang="en-US" sz="1600" i="1" dirty="0" smtClean="0">
                <a:latin typeface="Century Gothic" panose="020B0502020202020204" pitchFamily="34" charset="0"/>
              </a:rPr>
              <a:t>Dermatology - </a:t>
            </a:r>
            <a:r>
              <a:rPr lang="en-US" sz="1600" b="1" i="1" dirty="0">
                <a:latin typeface="Century Gothic" panose="020B0502020202020204" pitchFamily="34" charset="0"/>
              </a:rPr>
              <a:t>11 weeks</a:t>
            </a:r>
          </a:p>
          <a:p>
            <a:pPr marL="685800" lvl="1" indent="-279400">
              <a:buFont typeface="+mj-lt"/>
              <a:buAutoNum type="romanLcPeriod"/>
              <a:defRPr/>
            </a:pPr>
            <a:r>
              <a:rPr lang="en-US" sz="1600" i="1" dirty="0" smtClean="0">
                <a:latin typeface="Century Gothic" panose="020B0502020202020204" pitchFamily="34" charset="0"/>
              </a:rPr>
              <a:t>Surgery </a:t>
            </a:r>
            <a:r>
              <a:rPr lang="en-US" sz="1600" i="1" dirty="0">
                <a:latin typeface="Century Gothic" panose="020B0502020202020204" pitchFamily="34" charset="0"/>
              </a:rPr>
              <a:t>including ENT and </a:t>
            </a:r>
            <a:r>
              <a:rPr lang="en-US" sz="1600" i="1" dirty="0" smtClean="0">
                <a:latin typeface="Century Gothic" panose="020B0502020202020204" pitchFamily="34" charset="0"/>
              </a:rPr>
              <a:t>Ophthalmology </a:t>
            </a:r>
            <a:r>
              <a:rPr lang="en-US" sz="1600" b="1" i="1" dirty="0">
                <a:latin typeface="Century Gothic" panose="020B0502020202020204" pitchFamily="34" charset="0"/>
              </a:rPr>
              <a:t>11 weeks</a:t>
            </a:r>
          </a:p>
          <a:p>
            <a:pPr marL="685800" lvl="1" indent="-279400">
              <a:buFont typeface="+mj-lt"/>
              <a:buAutoNum type="romanLcPeriod"/>
              <a:defRPr/>
            </a:pPr>
            <a:r>
              <a:rPr lang="en-US" sz="1600" i="1" dirty="0" err="1" smtClean="0">
                <a:latin typeface="Century Gothic" panose="020B0502020202020204" pitchFamily="34" charset="0"/>
              </a:rPr>
              <a:t>Paediatrics</a:t>
            </a:r>
            <a:r>
              <a:rPr lang="en-US" sz="1600" i="1" dirty="0" smtClean="0">
                <a:latin typeface="Century Gothic" panose="020B0502020202020204" pitchFamily="34" charset="0"/>
              </a:rPr>
              <a:t> </a:t>
            </a:r>
            <a:r>
              <a:rPr lang="en-US" sz="1600" i="1" dirty="0">
                <a:latin typeface="Century Gothic" panose="020B0502020202020204" pitchFamily="34" charset="0"/>
              </a:rPr>
              <a:t>and Child </a:t>
            </a:r>
            <a:r>
              <a:rPr lang="en-US" sz="1600" i="1" dirty="0" smtClean="0">
                <a:latin typeface="Century Gothic" panose="020B0502020202020204" pitchFamily="34" charset="0"/>
              </a:rPr>
              <a:t>Health - </a:t>
            </a:r>
            <a:r>
              <a:rPr lang="en-US" sz="1600" b="1" i="1" dirty="0">
                <a:latin typeface="Century Gothic" panose="020B0502020202020204" pitchFamily="34" charset="0"/>
              </a:rPr>
              <a:t>11 </a:t>
            </a:r>
            <a:r>
              <a:rPr lang="en-US" sz="1600" b="1" i="1" dirty="0" smtClean="0">
                <a:latin typeface="Century Gothic" panose="020B0502020202020204" pitchFamily="34" charset="0"/>
              </a:rPr>
              <a:t>weeks</a:t>
            </a:r>
          </a:p>
          <a:p>
            <a:pPr marL="685800" lvl="1" indent="-279400">
              <a:buFont typeface="+mj-lt"/>
              <a:buAutoNum type="romanLcPeriod"/>
              <a:defRPr/>
            </a:pPr>
            <a:r>
              <a:rPr lang="en-US" sz="1600" i="1" dirty="0" smtClean="0">
                <a:latin typeface="Century Gothic" panose="020B0502020202020204" pitchFamily="34" charset="0"/>
              </a:rPr>
              <a:t>Obstetrics </a:t>
            </a:r>
            <a:r>
              <a:rPr lang="en-US" sz="1600" i="1" dirty="0">
                <a:latin typeface="Century Gothic" panose="020B0502020202020204" pitchFamily="34" charset="0"/>
              </a:rPr>
              <a:t>and </a:t>
            </a:r>
            <a:r>
              <a:rPr lang="en-US" sz="1600" i="1" dirty="0" err="1">
                <a:latin typeface="Century Gothic" panose="020B0502020202020204" pitchFamily="34" charset="0"/>
              </a:rPr>
              <a:t>Gynaecology</a:t>
            </a:r>
            <a:r>
              <a:rPr lang="en-US" sz="1600" i="1" dirty="0">
                <a:latin typeface="Century Gothic" panose="020B0502020202020204" pitchFamily="34" charset="0"/>
              </a:rPr>
              <a:t> </a:t>
            </a:r>
            <a:r>
              <a:rPr lang="en-US" sz="1600" i="1" dirty="0" smtClean="0">
                <a:latin typeface="Century Gothic" panose="020B0502020202020204" pitchFamily="34" charset="0"/>
              </a:rPr>
              <a:t>-</a:t>
            </a:r>
            <a:r>
              <a:rPr lang="en-US" sz="1600" b="1" i="1" dirty="0">
                <a:latin typeface="Century Gothic" panose="020B0502020202020204" pitchFamily="34" charset="0"/>
              </a:rPr>
              <a:t>11 </a:t>
            </a:r>
            <a:r>
              <a:rPr lang="en-US" sz="1600" b="1" i="1" dirty="0" smtClean="0">
                <a:latin typeface="Century Gothic" panose="020B0502020202020204" pitchFamily="34" charset="0"/>
              </a:rPr>
              <a:t>weeks</a:t>
            </a:r>
          </a:p>
          <a:p>
            <a:pPr marL="685800" lvl="1" indent="-279400">
              <a:buFont typeface="+mj-lt"/>
              <a:buAutoNum type="romanLcPeriod"/>
              <a:defRPr/>
            </a:pPr>
            <a:r>
              <a:rPr lang="en-US" sz="1600" i="1" dirty="0" smtClean="0">
                <a:latin typeface="Century Gothic" panose="020B0502020202020204" pitchFamily="34" charset="0"/>
              </a:rPr>
              <a:t>Mental Health - </a:t>
            </a:r>
            <a:r>
              <a:rPr lang="en-US" sz="1600" b="1" i="1" dirty="0" smtClean="0">
                <a:latin typeface="Century Gothic" panose="020B0502020202020204" pitchFamily="34" charset="0"/>
              </a:rPr>
              <a:t>8 weeks</a:t>
            </a:r>
          </a:p>
          <a:p>
            <a:pPr marL="685800" lvl="1" indent="-279400">
              <a:buFont typeface="+mj-lt"/>
              <a:buAutoNum type="romanLcPeriod"/>
              <a:defRPr/>
            </a:pPr>
            <a:r>
              <a:rPr lang="en-US" sz="1600" i="1" dirty="0" smtClean="0">
                <a:latin typeface="Century Gothic" panose="020B0502020202020204" pitchFamily="34" charset="0"/>
              </a:rPr>
              <a:t>Community Health</a:t>
            </a:r>
            <a:endParaRPr lang="en-US" sz="1600" i="1" dirty="0">
              <a:latin typeface="Century Gothic" panose="020B0502020202020204" pitchFamily="34" charset="0"/>
            </a:endParaRPr>
          </a:p>
        </p:txBody>
      </p:sp>
      <p:sp>
        <p:nvSpPr>
          <p:cNvPr id="8" name="Rectangle 7"/>
          <p:cNvSpPr/>
          <p:nvPr/>
        </p:nvSpPr>
        <p:spPr>
          <a:xfrm>
            <a:off x="4896544" y="4371488"/>
            <a:ext cx="4355976" cy="2369880"/>
          </a:xfrm>
          <a:prstGeom prst="rect">
            <a:avLst/>
          </a:prstGeom>
        </p:spPr>
        <p:txBody>
          <a:bodyPr wrap="square">
            <a:spAutoFit/>
          </a:bodyPr>
          <a:lstStyle/>
          <a:p>
            <a:pPr marL="400050" lvl="1">
              <a:defRPr/>
            </a:pPr>
            <a:r>
              <a:rPr lang="en-US" sz="2000" b="1" i="1" u="sng" dirty="0" smtClean="0">
                <a:latin typeface="Century Gothic" panose="020B0502020202020204" pitchFamily="34" charset="0"/>
              </a:rPr>
              <a:t>Dental</a:t>
            </a:r>
            <a:endParaRPr lang="en-US" sz="2000" b="1" i="1" u="sng" dirty="0">
              <a:latin typeface="Century Gothic" panose="020B0502020202020204" pitchFamily="34" charset="0"/>
            </a:endParaRPr>
          </a:p>
          <a:p>
            <a:pPr marL="635000" lvl="1" indent="-342900">
              <a:buFont typeface="+mj-lt"/>
              <a:buAutoNum type="romanLcPeriod"/>
              <a:defRPr/>
            </a:pPr>
            <a:r>
              <a:rPr lang="en-US" sz="1600" i="1" dirty="0">
                <a:latin typeface="Century Gothic" panose="020B0502020202020204" pitchFamily="34" charset="0"/>
              </a:rPr>
              <a:t>Oral and Maxillofacial Surgery </a:t>
            </a:r>
            <a:r>
              <a:rPr lang="en-US" sz="1600" b="1" i="1" dirty="0">
                <a:latin typeface="Century Gothic" panose="020B0502020202020204" pitchFamily="34" charset="0"/>
              </a:rPr>
              <a:t>- 11 weeks</a:t>
            </a:r>
          </a:p>
          <a:p>
            <a:pPr marL="635000" lvl="1" indent="-342900">
              <a:buFont typeface="+mj-lt"/>
              <a:buAutoNum type="romanLcPeriod"/>
              <a:defRPr/>
            </a:pPr>
            <a:r>
              <a:rPr lang="en-US" sz="1600" i="1" dirty="0" smtClean="0">
                <a:latin typeface="Century Gothic" panose="020B0502020202020204" pitchFamily="34" charset="0"/>
              </a:rPr>
              <a:t>Prosthetics and Conservative </a:t>
            </a:r>
            <a:r>
              <a:rPr lang="en-US" sz="1600" i="1" dirty="0">
                <a:latin typeface="Century Gothic" panose="020B0502020202020204" pitchFamily="34" charset="0"/>
              </a:rPr>
              <a:t>Dentistry - </a:t>
            </a:r>
            <a:r>
              <a:rPr lang="en-US" sz="1600" b="1" i="1" dirty="0">
                <a:latin typeface="Century Gothic" panose="020B0502020202020204" pitchFamily="34" charset="0"/>
              </a:rPr>
              <a:t>11 </a:t>
            </a:r>
            <a:r>
              <a:rPr lang="en-US" sz="1600" b="1" i="1" dirty="0" smtClean="0">
                <a:latin typeface="Century Gothic" panose="020B0502020202020204" pitchFamily="34" charset="0"/>
              </a:rPr>
              <a:t>weeks</a:t>
            </a:r>
          </a:p>
          <a:p>
            <a:pPr marL="635000" lvl="1" indent="-342900">
              <a:buFont typeface="+mj-lt"/>
              <a:buAutoNum type="romanLcPeriod"/>
              <a:defRPr/>
            </a:pPr>
            <a:r>
              <a:rPr lang="en-US" sz="1600" i="1" dirty="0">
                <a:latin typeface="Century Gothic" panose="020B0502020202020204" pitchFamily="34" charset="0"/>
              </a:rPr>
              <a:t>Periodontology </a:t>
            </a:r>
            <a:r>
              <a:rPr lang="en-US" sz="1600" i="1" dirty="0" smtClean="0">
                <a:latin typeface="Century Gothic" panose="020B0502020202020204" pitchFamily="34" charset="0"/>
              </a:rPr>
              <a:t>- </a:t>
            </a:r>
            <a:r>
              <a:rPr lang="en-US" sz="1600" b="1" i="1" dirty="0" smtClean="0">
                <a:latin typeface="Century Gothic" panose="020B0502020202020204" pitchFamily="34" charset="0"/>
              </a:rPr>
              <a:t>11 </a:t>
            </a:r>
            <a:r>
              <a:rPr lang="en-US" sz="1600" b="1" i="1" dirty="0">
                <a:latin typeface="Century Gothic" panose="020B0502020202020204" pitchFamily="34" charset="0"/>
              </a:rPr>
              <a:t>weeks</a:t>
            </a:r>
          </a:p>
          <a:p>
            <a:pPr marL="635000" lvl="1" indent="-342900">
              <a:buFont typeface="+mj-lt"/>
              <a:buAutoNum type="romanLcPeriod"/>
              <a:defRPr/>
            </a:pPr>
            <a:r>
              <a:rPr lang="en-US" sz="1600" i="1" dirty="0" smtClean="0">
                <a:latin typeface="Century Gothic" panose="020B0502020202020204" pitchFamily="34" charset="0"/>
              </a:rPr>
              <a:t>Pediatric </a:t>
            </a:r>
            <a:r>
              <a:rPr lang="en-US" sz="1600" i="1" dirty="0">
                <a:latin typeface="Century Gothic" panose="020B0502020202020204" pitchFamily="34" charset="0"/>
              </a:rPr>
              <a:t>Dentistry and Orthodontics - </a:t>
            </a:r>
            <a:r>
              <a:rPr lang="en-US" sz="1600" b="1" i="1" dirty="0">
                <a:latin typeface="Century Gothic" panose="020B0502020202020204" pitchFamily="34" charset="0"/>
              </a:rPr>
              <a:t>11 </a:t>
            </a:r>
            <a:r>
              <a:rPr lang="en-US" sz="1600" b="1" i="1" dirty="0" smtClean="0">
                <a:latin typeface="Century Gothic" panose="020B0502020202020204" pitchFamily="34" charset="0"/>
              </a:rPr>
              <a:t>weeks</a:t>
            </a:r>
          </a:p>
          <a:p>
            <a:pPr marL="635000" lvl="1" indent="-342900">
              <a:buFont typeface="+mj-lt"/>
              <a:buAutoNum type="romanLcPeriod"/>
              <a:defRPr/>
            </a:pPr>
            <a:r>
              <a:rPr lang="en-US" sz="1600" i="1" dirty="0" smtClean="0">
                <a:latin typeface="Century Gothic" panose="020B0502020202020204" pitchFamily="34" charset="0"/>
              </a:rPr>
              <a:t>Community Dentistry</a:t>
            </a:r>
            <a:endParaRPr lang="en-US" sz="1600" i="1" dirty="0">
              <a:latin typeface="Century Gothic" panose="020B0502020202020204" pitchFamily="34" charset="0"/>
            </a:endParaRPr>
          </a:p>
        </p:txBody>
      </p:sp>
      <p:sp>
        <p:nvSpPr>
          <p:cNvPr id="10" name="Rectangle 2"/>
          <p:cNvSpPr txBox="1">
            <a:spLocks noChangeArrowheads="1"/>
          </p:cNvSpPr>
          <p:nvPr/>
        </p:nvSpPr>
        <p:spPr>
          <a:xfrm>
            <a:off x="-3809" y="-24751"/>
            <a:ext cx="8885237"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4000" b="1" dirty="0" smtClean="0">
                <a:solidFill>
                  <a:schemeClr val="bg1"/>
                </a:solidFill>
                <a:latin typeface="Century Gothic" pitchFamily="34" charset="0"/>
                <a:ea typeface="+mn-ea"/>
                <a:cs typeface="+mn-cs"/>
              </a:rPr>
              <a:t>INTERSHIP</a:t>
            </a:r>
            <a:endParaRPr lang="en-US" sz="4000" b="1" dirty="0">
              <a:solidFill>
                <a:schemeClr val="bg1"/>
              </a:solidFill>
              <a:latin typeface="Century Gothic" pitchFamily="34" charset="0"/>
              <a:ea typeface="+mn-ea"/>
              <a:cs typeface="+mn-cs"/>
            </a:endParaRPr>
          </a:p>
        </p:txBody>
      </p:sp>
      <p:pic>
        <p:nvPicPr>
          <p:cNvPr id="11"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44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13315" name="Content Placeholder 2"/>
          <p:cNvSpPr>
            <a:spLocks noGrp="1"/>
          </p:cNvSpPr>
          <p:nvPr>
            <p:ph idx="1"/>
          </p:nvPr>
        </p:nvSpPr>
        <p:spPr>
          <a:xfrm>
            <a:off x="431800" y="1752600"/>
            <a:ext cx="8229600" cy="4495800"/>
          </a:xfrm>
        </p:spPr>
        <p:txBody>
          <a:bodyPr>
            <a:normAutofit lnSpcReduction="10000"/>
          </a:bodyPr>
          <a:lstStyle/>
          <a:p>
            <a:pPr marL="514350" indent="-514350" algn="just" eaLnBrk="1" hangingPunct="1">
              <a:buFont typeface="Wingdings 2" panose="05020102010507070707" pitchFamily="18" charset="2"/>
              <a:buAutoNum type="arabicPeriod"/>
            </a:pPr>
            <a:r>
              <a:rPr lang="en-US" altLang="en-US" sz="2800" dirty="0">
                <a:latin typeface="Century Gothic" panose="020B0502020202020204" pitchFamily="34" charset="0"/>
              </a:rPr>
              <a:t>An intern is expected to consolidate his or her knowledge, skills and </a:t>
            </a:r>
            <a:r>
              <a:rPr lang="en-US" altLang="en-US" sz="2800" b="1" u="sng" dirty="0">
                <a:solidFill>
                  <a:srgbClr val="FF0000"/>
                </a:solidFill>
                <a:latin typeface="Century Gothic" panose="020B0502020202020204" pitchFamily="34" charset="0"/>
              </a:rPr>
              <a:t>attitudes</a:t>
            </a:r>
            <a:r>
              <a:rPr lang="en-US" altLang="en-US" sz="2800" dirty="0">
                <a:latin typeface="Century Gothic" panose="020B0502020202020204" pitchFamily="34" charset="0"/>
              </a:rPr>
              <a:t> to enable them be competent medical or dental practitioners.</a:t>
            </a:r>
          </a:p>
          <a:p>
            <a:pPr marL="514350" indent="-514350" algn="just" eaLnBrk="1" hangingPunct="1">
              <a:buFont typeface="Wingdings 2" panose="05020102010507070707" pitchFamily="18" charset="2"/>
              <a:buAutoNum type="arabicPeriod"/>
            </a:pPr>
            <a:endParaRPr lang="en-US" altLang="en-US" sz="2800" dirty="0">
              <a:latin typeface="Century Gothic" panose="020B0502020202020204" pitchFamily="34" charset="0"/>
            </a:endParaRPr>
          </a:p>
          <a:p>
            <a:pPr marL="514350" indent="-514350" algn="just" eaLnBrk="1" hangingPunct="1">
              <a:buFont typeface="Wingdings 2" panose="05020102010507070707" pitchFamily="18" charset="2"/>
              <a:buAutoNum type="arabicPeriod"/>
            </a:pPr>
            <a:r>
              <a:rPr lang="en-US" altLang="en-US" sz="2800" dirty="0">
                <a:latin typeface="Century Gothic" panose="020B0502020202020204" pitchFamily="34" charset="0"/>
              </a:rPr>
              <a:t>To enable the intern acquire knowledge of commonly used drugs and their rational use, be conversant with the National Essential Drug List and know the dangerous drugs and poisons Act and its application.</a:t>
            </a:r>
          </a:p>
        </p:txBody>
      </p:sp>
      <p:sp>
        <p:nvSpPr>
          <p:cNvPr id="8" name="Rectangle 2"/>
          <p:cNvSpPr txBox="1">
            <a:spLocks noChangeArrowheads="1"/>
          </p:cNvSpPr>
          <p:nvPr/>
        </p:nvSpPr>
        <p:spPr>
          <a:xfrm>
            <a:off x="-3809" y="-24751"/>
            <a:ext cx="8885237"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4000" b="1" dirty="0" smtClean="0">
                <a:solidFill>
                  <a:schemeClr val="bg1"/>
                </a:solidFill>
                <a:latin typeface="Century Gothic" pitchFamily="34" charset="0"/>
                <a:ea typeface="+mn-ea"/>
                <a:cs typeface="+mn-cs"/>
              </a:rPr>
              <a:t>INTERNSHIP GOALS</a:t>
            </a:r>
            <a:endParaRPr lang="en-US" sz="4000" b="1" dirty="0">
              <a:solidFill>
                <a:schemeClr val="bg1"/>
              </a:solidFill>
              <a:latin typeface="Century Gothic" pitchFamily="34" charset="0"/>
              <a:ea typeface="+mn-ea"/>
              <a:cs typeface="+mn-cs"/>
            </a:endParaRPr>
          </a:p>
        </p:txBody>
      </p:sp>
      <p:pic>
        <p:nvPicPr>
          <p:cNvPr id="9"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85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5361"/>
            <a:ext cx="8229600" cy="5109239"/>
          </a:xfrm>
        </p:spPr>
        <p:txBody>
          <a:bodyPr>
            <a:normAutofit fontScale="70000" lnSpcReduction="20000"/>
          </a:bodyPr>
          <a:lstStyle/>
          <a:p>
            <a:pPr marL="274320" indent="-274320" algn="just" eaLnBrk="1" fontAlgn="auto" hangingPunct="1">
              <a:spcAft>
                <a:spcPts val="0"/>
              </a:spcAft>
              <a:buFont typeface="Wingdings 2"/>
              <a:buChar char=""/>
              <a:defRPr/>
            </a:pPr>
            <a:r>
              <a:rPr lang="en-US" sz="2800" dirty="0">
                <a:latin typeface="Century Gothic" panose="020B0502020202020204" pitchFamily="34" charset="0"/>
              </a:rPr>
              <a:t>Evidence of </a:t>
            </a:r>
            <a:r>
              <a:rPr lang="en-US" sz="2800" dirty="0" smtClean="0">
                <a:latin typeface="Century Gothic" panose="020B0502020202020204" pitchFamily="34" charset="0"/>
              </a:rPr>
              <a:t>Employment</a:t>
            </a:r>
            <a:endParaRPr lang="en-US" sz="2800" dirty="0">
              <a:latin typeface="Century Gothic" panose="020B0502020202020204" pitchFamily="34" charset="0"/>
            </a:endParaRPr>
          </a:p>
          <a:p>
            <a:pPr marL="274320" indent="-274320" algn="just" eaLnBrk="1" fontAlgn="auto" hangingPunct="1">
              <a:spcAft>
                <a:spcPts val="0"/>
              </a:spcAft>
              <a:buFont typeface="Wingdings 2"/>
              <a:buChar char=""/>
              <a:defRPr/>
            </a:pPr>
            <a:endParaRPr lang="en-US" sz="2800" dirty="0" smtClean="0">
              <a:latin typeface="Century Gothic" panose="020B0502020202020204" pitchFamily="34" charset="0"/>
            </a:endParaRPr>
          </a:p>
          <a:p>
            <a:pPr marL="274320" indent="-274320">
              <a:buFont typeface="Wingdings 2"/>
              <a:buChar char=""/>
              <a:defRPr/>
            </a:pPr>
            <a:r>
              <a:rPr lang="en-US" sz="2800" dirty="0" smtClean="0">
                <a:latin typeface="Century Gothic" panose="020B0502020202020204" pitchFamily="34" charset="0"/>
              </a:rPr>
              <a:t>An </a:t>
            </a:r>
            <a:r>
              <a:rPr lang="en-US" sz="2800" dirty="0">
                <a:latin typeface="Century Gothic" panose="020B0502020202020204" pitchFamily="34" charset="0"/>
              </a:rPr>
              <a:t>Internship Guideline Log </a:t>
            </a:r>
            <a:r>
              <a:rPr lang="en-US" sz="2800" dirty="0" smtClean="0">
                <a:latin typeface="Century Gothic" panose="020B0502020202020204" pitchFamily="34" charset="0"/>
              </a:rPr>
              <a:t>Books are downloadable from the links below: </a:t>
            </a:r>
            <a:endParaRPr lang="en-US" sz="2800" i="1" dirty="0">
              <a:latin typeface="Century Gothic" panose="020B0502020202020204" pitchFamily="34" charset="0"/>
            </a:endParaRPr>
          </a:p>
          <a:p>
            <a:pPr marL="514350" indent="-514350">
              <a:buFont typeface="+mj-lt"/>
              <a:buAutoNum type="arabicPeriod"/>
              <a:defRPr/>
            </a:pPr>
            <a:r>
              <a:rPr lang="en-US" dirty="0">
                <a:latin typeface="Century Gothic" panose="020B0502020202020204" pitchFamily="34" charset="0"/>
                <a:hlinkClick r:id="rId2"/>
              </a:rPr>
              <a:t>National Guidelines and Log Book for Medical Officer </a:t>
            </a:r>
            <a:r>
              <a:rPr lang="en-US" dirty="0" smtClean="0">
                <a:latin typeface="Century Gothic" panose="020B0502020202020204" pitchFamily="34" charset="0"/>
                <a:hlinkClick r:id="rId2"/>
              </a:rPr>
              <a:t>Interns</a:t>
            </a:r>
            <a:endParaRPr lang="en-US" dirty="0" smtClean="0">
              <a:latin typeface="Century Gothic" panose="020B0502020202020204" pitchFamily="34" charset="0"/>
            </a:endParaRPr>
          </a:p>
          <a:p>
            <a:pPr marL="514350" indent="-514350">
              <a:buFont typeface="+mj-lt"/>
              <a:buAutoNum type="arabicPeriod"/>
              <a:defRPr/>
            </a:pPr>
            <a:r>
              <a:rPr lang="en-US" dirty="0">
                <a:latin typeface="Century Gothic" panose="020B0502020202020204" pitchFamily="34" charset="0"/>
                <a:hlinkClick r:id="rId3"/>
              </a:rPr>
              <a:t>National Guidelines and Log Book for Dental Officer Interns</a:t>
            </a:r>
            <a:endParaRPr lang="en-US" dirty="0" smtClean="0">
              <a:latin typeface="Century Gothic" panose="020B0502020202020204" pitchFamily="34" charset="0"/>
            </a:endParaRPr>
          </a:p>
          <a:p>
            <a:pPr marL="0" indent="0">
              <a:buNone/>
              <a:defRPr/>
            </a:pPr>
            <a:endParaRPr lang="en-US" sz="2800" dirty="0">
              <a:latin typeface="Century Gothic" panose="020B0502020202020204" pitchFamily="34" charset="0"/>
              <a:hlinkClick r:id="rId4"/>
            </a:endParaRPr>
          </a:p>
          <a:p>
            <a:pPr marL="274320" indent="-274320">
              <a:buFont typeface="Wingdings 2"/>
              <a:buChar char=""/>
              <a:defRPr/>
            </a:pPr>
            <a:r>
              <a:rPr lang="en-US" sz="2800" dirty="0" smtClean="0">
                <a:latin typeface="Century Gothic" panose="020B0502020202020204" pitchFamily="34" charset="0"/>
              </a:rPr>
              <a:t>Internship </a:t>
            </a:r>
            <a:r>
              <a:rPr lang="en-US" sz="2800" dirty="0">
                <a:latin typeface="Century Gothic" panose="020B0502020202020204" pitchFamily="34" charset="0"/>
              </a:rPr>
              <a:t>license issued by the </a:t>
            </a:r>
            <a:r>
              <a:rPr lang="en-US" sz="2800" dirty="0" smtClean="0">
                <a:latin typeface="Century Gothic" panose="020B0502020202020204" pitchFamily="34" charset="0"/>
              </a:rPr>
              <a:t>Council</a:t>
            </a:r>
            <a:endParaRPr lang="en-US" sz="2800" dirty="0">
              <a:latin typeface="Century Gothic" panose="020B0502020202020204" pitchFamily="34" charset="0"/>
            </a:endParaRPr>
          </a:p>
          <a:p>
            <a:pPr marL="274320" indent="-274320" algn="just" eaLnBrk="1" fontAlgn="auto" hangingPunct="1">
              <a:spcAft>
                <a:spcPts val="0"/>
              </a:spcAft>
              <a:buClr>
                <a:schemeClr val="accent3"/>
              </a:buClr>
              <a:buFont typeface="Wingdings 2"/>
              <a:buNone/>
              <a:defRPr/>
            </a:pPr>
            <a:endParaRPr lang="en-US" sz="2800" dirty="0">
              <a:latin typeface="Century Gothic" panose="020B0502020202020204" pitchFamily="34" charset="0"/>
            </a:endParaRPr>
          </a:p>
          <a:p>
            <a:pPr marL="274320" indent="-274320" algn="just" eaLnBrk="1" fontAlgn="auto" hangingPunct="1">
              <a:spcAft>
                <a:spcPts val="0"/>
              </a:spcAft>
              <a:buClr>
                <a:schemeClr val="accent3"/>
              </a:buClr>
              <a:buFont typeface="Wingdings 2"/>
              <a:buNone/>
              <a:defRPr/>
            </a:pPr>
            <a:r>
              <a:rPr lang="en-US" sz="2800" b="1" dirty="0">
                <a:latin typeface="Century Gothic" panose="020B0502020202020204" pitchFamily="34" charset="0"/>
              </a:rPr>
              <a:t>NB: </a:t>
            </a:r>
          </a:p>
          <a:p>
            <a:pPr marL="274320" indent="-274320" eaLnBrk="1" fontAlgn="auto" hangingPunct="1">
              <a:spcAft>
                <a:spcPts val="0"/>
              </a:spcAft>
              <a:buClr>
                <a:schemeClr val="accent3"/>
              </a:buClr>
              <a:buFont typeface="Wingdings 2"/>
              <a:buNone/>
              <a:defRPr/>
            </a:pPr>
            <a:r>
              <a:rPr lang="en-US" sz="2800" dirty="0">
                <a:solidFill>
                  <a:srgbClr val="FF0000"/>
                </a:solidFill>
                <a:latin typeface="Century Gothic" panose="020B0502020202020204" pitchFamily="34" charset="0"/>
              </a:rPr>
              <a:t>a)An internship license and guideline log book are </a:t>
            </a:r>
            <a:r>
              <a:rPr lang="en-US" sz="2800" dirty="0" smtClean="0">
                <a:solidFill>
                  <a:srgbClr val="FF0000"/>
                </a:solidFill>
                <a:latin typeface="Century Gothic" panose="020B0502020202020204" pitchFamily="34" charset="0"/>
              </a:rPr>
              <a:t>mandatory </a:t>
            </a:r>
            <a:r>
              <a:rPr lang="en-US" sz="2800" dirty="0">
                <a:solidFill>
                  <a:srgbClr val="FF0000"/>
                </a:solidFill>
                <a:latin typeface="Century Gothic" panose="020B0502020202020204" pitchFamily="34" charset="0"/>
              </a:rPr>
              <a:t>requirements before the commencement of internship.</a:t>
            </a:r>
          </a:p>
          <a:p>
            <a:pPr marL="274320" indent="-274320" eaLnBrk="1" fontAlgn="auto" hangingPunct="1">
              <a:spcAft>
                <a:spcPts val="0"/>
              </a:spcAft>
              <a:buClr>
                <a:schemeClr val="accent3"/>
              </a:buClr>
              <a:buFont typeface="Wingdings 2"/>
              <a:buNone/>
              <a:defRPr/>
            </a:pPr>
            <a:endParaRPr lang="en-US" sz="2800" dirty="0">
              <a:solidFill>
                <a:srgbClr val="FF0000"/>
              </a:solidFill>
              <a:latin typeface="Century Gothic" panose="020B0502020202020204" pitchFamily="34" charset="0"/>
            </a:endParaRPr>
          </a:p>
          <a:p>
            <a:pPr marL="274320" indent="-274320" eaLnBrk="1" fontAlgn="auto" hangingPunct="1">
              <a:spcAft>
                <a:spcPts val="0"/>
              </a:spcAft>
              <a:buClr>
                <a:schemeClr val="accent3"/>
              </a:buClr>
              <a:buFont typeface="Wingdings 2"/>
              <a:buNone/>
              <a:defRPr/>
            </a:pPr>
            <a:r>
              <a:rPr lang="en-US" sz="2800" dirty="0">
                <a:solidFill>
                  <a:srgbClr val="FF0000"/>
                </a:solidFill>
                <a:latin typeface="Century Gothic" panose="020B0502020202020204" pitchFamily="34" charset="0"/>
              </a:rPr>
              <a:t>b)It is illegal to undertake internship without and internship license issued by the </a:t>
            </a:r>
            <a:r>
              <a:rPr lang="en-US" sz="2800" dirty="0" smtClean="0">
                <a:solidFill>
                  <a:srgbClr val="FF0000"/>
                </a:solidFill>
                <a:latin typeface="Century Gothic" panose="020B0502020202020204" pitchFamily="34" charset="0"/>
              </a:rPr>
              <a:t>Council</a:t>
            </a:r>
            <a:endParaRPr lang="en-US" sz="2800" dirty="0">
              <a:solidFill>
                <a:srgbClr val="FF0000"/>
              </a:solidFill>
              <a:latin typeface="Century Gothic" panose="020B0502020202020204" pitchFamily="34" charset="0"/>
            </a:endParaRPr>
          </a:p>
        </p:txBody>
      </p:sp>
      <p:sp>
        <p:nvSpPr>
          <p:cNvPr id="8" name="Rectangle 7"/>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9" name="Rectangle 2"/>
          <p:cNvSpPr>
            <a:spLocks noGrp="1" noChangeArrowheads="1"/>
          </p:cNvSpPr>
          <p:nvPr>
            <p:ph type="title"/>
          </p:nvPr>
        </p:nvSpPr>
        <p:spPr>
          <a:xfrm>
            <a:off x="-3809" y="134144"/>
            <a:ext cx="8885237" cy="990600"/>
          </a:xfrm>
        </p:spPr>
        <p:txBody>
          <a:bodyPr>
            <a:normAutofit fontScale="90000"/>
          </a:bodyPr>
          <a:lstStyle/>
          <a:p>
            <a:pPr eaLnBrk="1" fontAlgn="base" hangingPunct="1">
              <a:spcAft>
                <a:spcPct val="0"/>
              </a:spcAft>
            </a:pPr>
            <a:r>
              <a:rPr lang="en-US" sz="4000" b="1" dirty="0" smtClean="0">
                <a:solidFill>
                  <a:schemeClr val="bg1"/>
                </a:solidFill>
                <a:latin typeface="Century Gothic" pitchFamily="34" charset="0"/>
                <a:ea typeface="+mn-ea"/>
                <a:cs typeface="+mn-cs"/>
              </a:rPr>
              <a:t>INTERNSHIP </a:t>
            </a:r>
            <a:br>
              <a:rPr lang="en-US" sz="4000" b="1" dirty="0" smtClean="0">
                <a:solidFill>
                  <a:schemeClr val="bg1"/>
                </a:solidFill>
                <a:latin typeface="Century Gothic" pitchFamily="34" charset="0"/>
                <a:ea typeface="+mn-ea"/>
                <a:cs typeface="+mn-cs"/>
              </a:rPr>
            </a:br>
            <a:r>
              <a:rPr lang="en-US" sz="4000" b="1" dirty="0" smtClean="0">
                <a:solidFill>
                  <a:schemeClr val="bg1"/>
                </a:solidFill>
                <a:latin typeface="Century Gothic" pitchFamily="34" charset="0"/>
                <a:ea typeface="+mn-ea"/>
                <a:cs typeface="+mn-cs"/>
              </a:rPr>
              <a:t>REQUIREMENTS</a:t>
            </a:r>
            <a:endParaRPr lang="en-US" sz="4000" b="1" dirty="0">
              <a:solidFill>
                <a:schemeClr val="bg1"/>
              </a:solidFill>
              <a:latin typeface="Century Gothic" pitchFamily="34" charset="0"/>
              <a:ea typeface="+mn-ea"/>
              <a:cs typeface="+mn-cs"/>
            </a:endParaRPr>
          </a:p>
        </p:txBody>
      </p:sp>
      <p:pic>
        <p:nvPicPr>
          <p:cNvPr id="10" name="Picture 2" descr="C:\Users\danmw\Dropbox\MPDB\2020 Business\kmpdc.go.ke\Medical Board LOGO-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mw\Dropbox\Coat-of-arm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7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8" name="Rectangle 2"/>
          <p:cNvSpPr txBox="1">
            <a:spLocks noChangeArrowheads="1"/>
          </p:cNvSpPr>
          <p:nvPr/>
        </p:nvSpPr>
        <p:spPr>
          <a:xfrm>
            <a:off x="-3809" y="62136"/>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4000" b="1" dirty="0">
                <a:solidFill>
                  <a:schemeClr val="bg1"/>
                </a:solidFill>
                <a:latin typeface="Century Gothic" panose="020B0502020202020204" pitchFamily="34" charset="0"/>
              </a:rPr>
              <a:t>RESPONSIBILITIES OF </a:t>
            </a:r>
            <a:endParaRPr lang="en-US" sz="4000" b="1" dirty="0" smtClean="0">
              <a:solidFill>
                <a:schemeClr val="bg1"/>
              </a:solidFill>
              <a:latin typeface="Century Gothic" panose="020B0502020202020204" pitchFamily="34" charset="0"/>
            </a:endParaRPr>
          </a:p>
          <a:p>
            <a:pPr fontAlgn="base">
              <a:spcAft>
                <a:spcPct val="0"/>
              </a:spcAft>
            </a:pPr>
            <a:r>
              <a:rPr lang="en-US" sz="4000" b="1" dirty="0" smtClean="0">
                <a:solidFill>
                  <a:schemeClr val="bg1"/>
                </a:solidFill>
                <a:latin typeface="Century Gothic" panose="020B0502020202020204" pitchFamily="34" charset="0"/>
              </a:rPr>
              <a:t>AN </a:t>
            </a:r>
            <a:r>
              <a:rPr lang="en-US" sz="4000" b="1" dirty="0">
                <a:solidFill>
                  <a:schemeClr val="bg1"/>
                </a:solidFill>
                <a:latin typeface="Century Gothic" panose="020B0502020202020204" pitchFamily="34" charset="0"/>
              </a:rPr>
              <a:t>INTERN</a:t>
            </a:r>
            <a:endParaRPr lang="en-US" sz="4000" b="1" dirty="0">
              <a:solidFill>
                <a:schemeClr val="bg1"/>
              </a:solidFill>
              <a:latin typeface="Century Gothic" pitchFamily="34" charset="0"/>
              <a:ea typeface="+mn-ea"/>
              <a:cs typeface="+mn-cs"/>
            </a:endParaRPr>
          </a:p>
        </p:txBody>
      </p:sp>
      <p:pic>
        <p:nvPicPr>
          <p:cNvPr id="9"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
        <p:nvSpPr>
          <p:cNvPr id="15363" name="Content Placeholder 2"/>
          <p:cNvSpPr>
            <a:spLocks noGrp="1"/>
          </p:cNvSpPr>
          <p:nvPr>
            <p:ph idx="1"/>
          </p:nvPr>
        </p:nvSpPr>
        <p:spPr>
          <a:xfrm>
            <a:off x="6691" y="1196752"/>
            <a:ext cx="8957797" cy="5472608"/>
          </a:xfrm>
        </p:spPr>
        <p:txBody>
          <a:bodyPr>
            <a:normAutofit lnSpcReduction="10000"/>
          </a:bodyPr>
          <a:lstStyle/>
          <a:p>
            <a:pPr algn="just" eaLnBrk="1" hangingPunct="1">
              <a:buFont typeface="Wingdings 2" panose="05020102010507070707" pitchFamily="18" charset="2"/>
              <a:buNone/>
            </a:pPr>
            <a:r>
              <a:rPr lang="en-US" altLang="en-US" sz="2800" b="1" dirty="0">
                <a:latin typeface="Century Gothic" panose="020B0502020202020204" pitchFamily="34" charset="0"/>
              </a:rPr>
              <a:t>They include but not limited to the following:-</a:t>
            </a:r>
          </a:p>
          <a:p>
            <a:pPr marL="457200" indent="-457200" algn="just" eaLnBrk="1" hangingPunct="1">
              <a:buFont typeface="+mj-lt"/>
              <a:buAutoNum type="arabicPeriod"/>
            </a:pPr>
            <a:r>
              <a:rPr lang="en-US" altLang="en-US" sz="2200" dirty="0">
                <a:latin typeface="Century Gothic" panose="020B0502020202020204" pitchFamily="34" charset="0"/>
              </a:rPr>
              <a:t>Clerking patients</a:t>
            </a:r>
          </a:p>
          <a:p>
            <a:pPr marL="457200" indent="-457200" algn="just" eaLnBrk="1" hangingPunct="1">
              <a:buFont typeface="+mj-lt"/>
              <a:buAutoNum type="arabicPeriod"/>
            </a:pPr>
            <a:r>
              <a:rPr lang="en-US" altLang="en-US" sz="2200" dirty="0">
                <a:latin typeface="Century Gothic" panose="020B0502020202020204" pitchFamily="34" charset="0"/>
              </a:rPr>
              <a:t>Undertaking relevant investigations</a:t>
            </a:r>
          </a:p>
          <a:p>
            <a:pPr marL="457200" indent="-457200" algn="just" eaLnBrk="1" hangingPunct="1">
              <a:buFont typeface="+mj-lt"/>
              <a:buAutoNum type="arabicPeriod"/>
            </a:pPr>
            <a:r>
              <a:rPr lang="en-US" altLang="en-US" sz="2200" dirty="0">
                <a:latin typeface="Century Gothic" panose="020B0502020202020204" pitchFamily="34" charset="0"/>
              </a:rPr>
              <a:t>Guiding relatives and patients with regards to diagnosis, treatment and follow up.</a:t>
            </a:r>
          </a:p>
          <a:p>
            <a:pPr marL="457200" indent="-457200" algn="just" eaLnBrk="1" hangingPunct="1">
              <a:buFont typeface="+mj-lt"/>
              <a:buAutoNum type="arabicPeriod"/>
            </a:pPr>
            <a:r>
              <a:rPr lang="en-US" altLang="en-US" sz="2200" dirty="0">
                <a:latin typeface="Century Gothic" panose="020B0502020202020204" pitchFamily="34" charset="0"/>
              </a:rPr>
              <a:t>Documenting and updating patients notes</a:t>
            </a:r>
          </a:p>
          <a:p>
            <a:pPr marL="457200" indent="-457200" algn="just" eaLnBrk="1" hangingPunct="1">
              <a:buFont typeface="+mj-lt"/>
              <a:buAutoNum type="arabicPeriod"/>
            </a:pPr>
            <a:r>
              <a:rPr lang="en-US" altLang="en-US" sz="2200" dirty="0">
                <a:latin typeface="Century Gothic" panose="020B0502020202020204" pitchFamily="34" charset="0"/>
              </a:rPr>
              <a:t>Writing accurate and informative  case summaries</a:t>
            </a:r>
          </a:p>
          <a:p>
            <a:pPr marL="457200" indent="-457200" algn="just" eaLnBrk="1" hangingPunct="1">
              <a:buFont typeface="+mj-lt"/>
              <a:buAutoNum type="arabicPeriod"/>
            </a:pPr>
            <a:r>
              <a:rPr lang="en-US" altLang="en-US" sz="2200" dirty="0">
                <a:latin typeface="Century Gothic" panose="020B0502020202020204" pitchFamily="34" charset="0"/>
              </a:rPr>
              <a:t>Participating in Continuous professional development activities.</a:t>
            </a:r>
          </a:p>
          <a:p>
            <a:pPr marL="457200" indent="-457200" algn="just" eaLnBrk="1" hangingPunct="1">
              <a:buFont typeface="+mj-lt"/>
              <a:buAutoNum type="arabicPeriod"/>
            </a:pPr>
            <a:r>
              <a:rPr lang="en-US" altLang="en-US" sz="2200" dirty="0">
                <a:latin typeface="Century Gothic" panose="020B0502020202020204" pitchFamily="34" charset="0"/>
              </a:rPr>
              <a:t>Appropriate handing over of patients</a:t>
            </a:r>
          </a:p>
          <a:p>
            <a:pPr marL="457200" indent="-457200" algn="just" eaLnBrk="1" hangingPunct="1">
              <a:buFont typeface="+mj-lt"/>
              <a:buAutoNum type="arabicPeriod"/>
            </a:pPr>
            <a:r>
              <a:rPr lang="en-US" altLang="en-US" sz="2200" dirty="0">
                <a:latin typeface="Century Gothic" panose="020B0502020202020204" pitchFamily="34" charset="0"/>
              </a:rPr>
              <a:t>Reporting to and consulting with the supervisor</a:t>
            </a:r>
          </a:p>
          <a:p>
            <a:pPr marL="457200" indent="-457200" algn="just" eaLnBrk="1" hangingPunct="1">
              <a:buFont typeface="+mj-lt"/>
              <a:buAutoNum type="arabicPeriod"/>
            </a:pPr>
            <a:r>
              <a:rPr lang="en-US" altLang="en-US" sz="2200" dirty="0">
                <a:latin typeface="Century Gothic" panose="020B0502020202020204" pitchFamily="34" charset="0"/>
              </a:rPr>
              <a:t>Maintaining professional demeanor and conduct</a:t>
            </a:r>
          </a:p>
          <a:p>
            <a:pPr marL="457200" indent="-457200" algn="just" eaLnBrk="1" hangingPunct="1">
              <a:buFont typeface="+mj-lt"/>
              <a:buAutoNum type="arabicPeriod"/>
            </a:pPr>
            <a:r>
              <a:rPr lang="en-US" altLang="en-US" sz="2200" dirty="0">
                <a:latin typeface="Century Gothic" panose="020B0502020202020204" pitchFamily="34" charset="0"/>
              </a:rPr>
              <a:t>Participating in tracking of patients</a:t>
            </a:r>
          </a:p>
          <a:p>
            <a:pPr marL="457200" indent="-457200" algn="just" eaLnBrk="1" hangingPunct="1">
              <a:buFont typeface="+mj-lt"/>
              <a:buAutoNum type="arabicPeriod"/>
            </a:pPr>
            <a:r>
              <a:rPr lang="en-US" altLang="en-US" sz="2200" dirty="0">
                <a:latin typeface="Century Gothic" panose="020B0502020202020204" pitchFamily="34" charset="0"/>
              </a:rPr>
              <a:t>Performing any other duty assigned by the supervisor</a:t>
            </a:r>
          </a:p>
          <a:p>
            <a:pPr algn="just" eaLnBrk="1" hangingPunct="1"/>
            <a:endParaRPr lang="en-US" altLang="en-US" dirty="0">
              <a:latin typeface="Century Gothic" panose="020B0502020202020204" pitchFamily="34" charset="0"/>
            </a:endParaRPr>
          </a:p>
        </p:txBody>
      </p:sp>
    </p:spTree>
    <p:extLst>
      <p:ext uri="{BB962C8B-B14F-4D97-AF65-F5344CB8AC3E}">
        <p14:creationId xmlns:p14="http://schemas.microsoft.com/office/powerpoint/2010/main" val="271633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16387" name="Content Placeholder 2"/>
          <p:cNvSpPr>
            <a:spLocks noGrp="1"/>
          </p:cNvSpPr>
          <p:nvPr>
            <p:ph idx="1"/>
          </p:nvPr>
        </p:nvSpPr>
        <p:spPr>
          <a:xfrm>
            <a:off x="179512" y="1227434"/>
            <a:ext cx="8784976" cy="5478165"/>
          </a:xfrm>
        </p:spPr>
        <p:txBody>
          <a:bodyPr>
            <a:normAutofit/>
          </a:bodyPr>
          <a:lstStyle/>
          <a:p>
            <a:pPr algn="just" eaLnBrk="1" hangingPunct="1">
              <a:buFont typeface="Wingdings 2" panose="05020102010507070707" pitchFamily="18" charset="2"/>
              <a:buNone/>
            </a:pPr>
            <a:r>
              <a:rPr lang="en-US" altLang="en-US" sz="3000" dirty="0">
                <a:latin typeface="Century Gothic" panose="020B0502020202020204" pitchFamily="34" charset="0"/>
              </a:rPr>
              <a:t>Interns will be subject to the rules of employment with the relevant authorities under which they work.</a:t>
            </a:r>
          </a:p>
          <a:p>
            <a:pPr algn="just" eaLnBrk="1" hangingPunct="1">
              <a:buFont typeface="Wingdings 2" panose="05020102010507070707" pitchFamily="18" charset="2"/>
              <a:buNone/>
            </a:pPr>
            <a:r>
              <a:rPr lang="en-US" altLang="en-US" sz="3000" dirty="0">
                <a:latin typeface="Century Gothic" panose="020B0502020202020204" pitchFamily="34" charset="0"/>
              </a:rPr>
              <a:t>An intern is deemed to have failed internship under the following circumstances:</a:t>
            </a:r>
          </a:p>
          <a:p>
            <a:pPr algn="just" eaLnBrk="1" hangingPunct="1">
              <a:buFont typeface="Wingdings 2" panose="05020102010507070707" pitchFamily="18" charset="2"/>
              <a:buNone/>
            </a:pPr>
            <a:endParaRPr lang="en-US" altLang="en-US" sz="3000" dirty="0">
              <a:latin typeface="Century Gothic" panose="020B0502020202020204" pitchFamily="34" charset="0"/>
            </a:endParaRPr>
          </a:p>
          <a:p>
            <a:pPr algn="just" eaLnBrk="1" hangingPunct="1">
              <a:buFont typeface="Wingdings 2" panose="05020102010507070707" pitchFamily="18" charset="2"/>
              <a:buNone/>
            </a:pPr>
            <a:r>
              <a:rPr lang="en-US" altLang="en-US" sz="3000" dirty="0">
                <a:latin typeface="Century Gothic" panose="020B0502020202020204" pitchFamily="34" charset="0"/>
              </a:rPr>
              <a:t>a)Professional incompetence which includes:-</a:t>
            </a:r>
          </a:p>
          <a:p>
            <a:pPr marL="971550" lvl="1" indent="-571500" algn="just">
              <a:buFont typeface="+mj-lt"/>
              <a:buAutoNum type="romanLcPeriod"/>
            </a:pPr>
            <a:r>
              <a:rPr lang="en-US" altLang="en-US" dirty="0">
                <a:latin typeface="Century Gothic" panose="020B0502020202020204" pitchFamily="34" charset="0"/>
              </a:rPr>
              <a:t>Performance below average in knowledge and skills</a:t>
            </a:r>
          </a:p>
          <a:p>
            <a:pPr marL="971550" lvl="1" indent="-571500" algn="just">
              <a:buFont typeface="+mj-lt"/>
              <a:buAutoNum type="romanLcPeriod"/>
            </a:pPr>
            <a:r>
              <a:rPr lang="en-US" altLang="en-US" dirty="0">
                <a:latin typeface="Century Gothic" panose="020B0502020202020204" pitchFamily="34" charset="0"/>
              </a:rPr>
              <a:t>Failure to undertake most of the key activities prescribed in the log book.</a:t>
            </a:r>
          </a:p>
          <a:p>
            <a:pPr eaLnBrk="1" hangingPunct="1">
              <a:buFont typeface="Wingdings 2" panose="05020102010507070707" pitchFamily="18" charset="2"/>
              <a:buNone/>
            </a:pPr>
            <a:endParaRPr lang="en-US" altLang="en-US" dirty="0">
              <a:latin typeface="Century Gothic" panose="020B0502020202020204" pitchFamily="34" charset="0"/>
            </a:endParaRPr>
          </a:p>
        </p:txBody>
      </p:sp>
      <p:sp>
        <p:nvSpPr>
          <p:cNvPr id="10" name="Rectangle 9"/>
          <p:cNvSpPr/>
          <p:nvPr/>
        </p:nvSpPr>
        <p:spPr>
          <a:xfrm>
            <a:off x="7772400" y="6409035"/>
            <a:ext cx="1090363" cy="461665"/>
          </a:xfrm>
          <a:prstGeom prst="rect">
            <a:avLst/>
          </a:prstGeom>
        </p:spPr>
        <p:txBody>
          <a:bodyPr wrap="none">
            <a:spAutoFit/>
          </a:bodyPr>
          <a:lstStyle/>
          <a:p>
            <a:r>
              <a:rPr lang="en-US" dirty="0"/>
              <a:t>Contd..</a:t>
            </a:r>
          </a:p>
        </p:txBody>
      </p:sp>
      <p:sp>
        <p:nvSpPr>
          <p:cNvPr id="8" name="Rectangle 2"/>
          <p:cNvSpPr txBox="1">
            <a:spLocks noChangeArrowheads="1"/>
          </p:cNvSpPr>
          <p:nvPr/>
        </p:nvSpPr>
        <p:spPr>
          <a:xfrm>
            <a:off x="114637" y="188640"/>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4000" b="1" dirty="0">
                <a:solidFill>
                  <a:schemeClr val="bg1"/>
                </a:solidFill>
                <a:latin typeface="Century Gothic" panose="020B0502020202020204" pitchFamily="34" charset="0"/>
              </a:rPr>
              <a:t>FAILURE TO COMPLETE </a:t>
            </a:r>
            <a:endParaRPr lang="en-US" sz="4000" b="1" dirty="0" smtClean="0">
              <a:solidFill>
                <a:schemeClr val="bg1"/>
              </a:solidFill>
              <a:latin typeface="Century Gothic" panose="020B0502020202020204" pitchFamily="34" charset="0"/>
            </a:endParaRPr>
          </a:p>
          <a:p>
            <a:pPr fontAlgn="base">
              <a:spcAft>
                <a:spcPct val="0"/>
              </a:spcAft>
            </a:pPr>
            <a:r>
              <a:rPr lang="en-US" sz="4000" b="1" dirty="0" smtClean="0">
                <a:solidFill>
                  <a:schemeClr val="bg1"/>
                </a:solidFill>
                <a:latin typeface="Century Gothic" panose="020B0502020202020204" pitchFamily="34" charset="0"/>
              </a:rPr>
              <a:t>INTERNSHIP </a:t>
            </a:r>
            <a:r>
              <a:rPr lang="en-US" sz="4000" b="1" dirty="0">
                <a:solidFill>
                  <a:schemeClr val="bg1"/>
                </a:solidFill>
                <a:latin typeface="Century Gothic" panose="020B0502020202020204" pitchFamily="34" charset="0"/>
              </a:rPr>
              <a:t>SUCCESSFULLY</a:t>
            </a:r>
            <a:endParaRPr lang="en-US" sz="4000" b="1" dirty="0">
              <a:solidFill>
                <a:schemeClr val="bg1"/>
              </a:solidFill>
              <a:latin typeface="Century Gothic" pitchFamily="34" charset="0"/>
              <a:ea typeface="+mn-ea"/>
              <a:cs typeface="+mn-cs"/>
            </a:endParaRPr>
          </a:p>
        </p:txBody>
      </p:sp>
      <p:pic>
        <p:nvPicPr>
          <p:cNvPr id="9"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3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1219200"/>
            <a:ext cx="8153400" cy="5257800"/>
          </a:xfrm>
        </p:spPr>
        <p:txBody>
          <a:bodyPr>
            <a:normAutofit lnSpcReduction="10000"/>
          </a:bodyPr>
          <a:lstStyle/>
          <a:p>
            <a:pPr eaLnBrk="1" hangingPunct="1">
              <a:buFont typeface="Wingdings 2" panose="05020102010507070707" pitchFamily="18" charset="2"/>
              <a:buNone/>
            </a:pPr>
            <a:r>
              <a:rPr lang="en-US" altLang="en-US" sz="2800" b="1" dirty="0">
                <a:latin typeface="Century Gothic" panose="020B0502020202020204" pitchFamily="34" charset="0"/>
              </a:rPr>
              <a:t>b)Professional and general misconduct including:-</a:t>
            </a:r>
          </a:p>
          <a:p>
            <a:pPr marL="971550" lvl="1" indent="-571500" algn="just">
              <a:buFont typeface="+mj-lt"/>
              <a:buAutoNum type="romanLcPeriod"/>
            </a:pPr>
            <a:r>
              <a:rPr lang="en-US" altLang="en-US" sz="2400" dirty="0">
                <a:latin typeface="Century Gothic" panose="020B0502020202020204" pitchFamily="34" charset="0"/>
              </a:rPr>
              <a:t>Negligence in management of patients</a:t>
            </a:r>
          </a:p>
          <a:p>
            <a:pPr marL="971550" lvl="1" indent="-571500" algn="just">
              <a:buFont typeface="+mj-lt"/>
              <a:buAutoNum type="romanLcPeriod"/>
            </a:pPr>
            <a:r>
              <a:rPr lang="en-US" altLang="en-US" sz="2400" dirty="0" smtClean="0">
                <a:latin typeface="Century Gothic" panose="020B0502020202020204" pitchFamily="34" charset="0"/>
              </a:rPr>
              <a:t>Engaging </a:t>
            </a:r>
            <a:r>
              <a:rPr lang="en-US" altLang="en-US" sz="2400" dirty="0">
                <a:latin typeface="Century Gothic" panose="020B0502020202020204" pitchFamily="34" charset="0"/>
              </a:rPr>
              <a:t>in inappropriate relationships with patients</a:t>
            </a:r>
          </a:p>
          <a:p>
            <a:pPr marL="971550" lvl="1" indent="-571500" algn="just">
              <a:buFont typeface="+mj-lt"/>
              <a:buAutoNum type="romanLcPeriod"/>
            </a:pPr>
            <a:r>
              <a:rPr lang="en-US" altLang="en-US" sz="2400" dirty="0">
                <a:latin typeface="Century Gothic" panose="020B0502020202020204" pitchFamily="34" charset="0"/>
              </a:rPr>
              <a:t>Abuse of patient confidentiality and trust</a:t>
            </a:r>
          </a:p>
          <a:p>
            <a:pPr marL="971550" lvl="1" indent="-571500" algn="just">
              <a:buFont typeface="+mj-lt"/>
              <a:buAutoNum type="romanLcPeriod"/>
            </a:pPr>
            <a:r>
              <a:rPr lang="en-US" altLang="en-US" sz="2400" dirty="0">
                <a:latin typeface="Century Gothic" panose="020B0502020202020204" pitchFamily="34" charset="0"/>
              </a:rPr>
              <a:t>Lack of sense of responsibility.</a:t>
            </a:r>
          </a:p>
          <a:p>
            <a:pPr marL="971550" lvl="1" indent="-571500" algn="just">
              <a:buFont typeface="+mj-lt"/>
              <a:buAutoNum type="romanLcPeriod"/>
            </a:pPr>
            <a:r>
              <a:rPr lang="en-US" altLang="en-US" sz="2400" dirty="0">
                <a:latin typeface="Century Gothic" panose="020B0502020202020204" pitchFamily="34" charset="0"/>
              </a:rPr>
              <a:t>Inappropriate dressing.</a:t>
            </a:r>
          </a:p>
          <a:p>
            <a:pPr marL="971550" lvl="1" indent="-571500" algn="just">
              <a:buFont typeface="+mj-lt"/>
              <a:buAutoNum type="romanLcPeriod"/>
            </a:pPr>
            <a:r>
              <a:rPr lang="en-US" altLang="en-US" sz="2400" dirty="0">
                <a:latin typeface="Century Gothic" panose="020B0502020202020204" pitchFamily="34" charset="0"/>
              </a:rPr>
              <a:t>Lack for respect for patients, the public and colleagues.</a:t>
            </a:r>
          </a:p>
          <a:p>
            <a:pPr marL="971550" lvl="1" indent="-571500" algn="just">
              <a:buFont typeface="+mj-lt"/>
              <a:buAutoNum type="romanLcPeriod"/>
            </a:pPr>
            <a:r>
              <a:rPr lang="en-US" altLang="en-US" sz="2400" dirty="0">
                <a:latin typeface="Century Gothic" panose="020B0502020202020204" pitchFamily="34" charset="0"/>
              </a:rPr>
              <a:t>Indiscipline such as absence from duty without good cause and reporting late to work.</a:t>
            </a:r>
          </a:p>
          <a:p>
            <a:pPr marL="971550" lvl="1" indent="-571500" algn="just">
              <a:buFont typeface="+mj-lt"/>
              <a:buAutoNum type="romanLcPeriod"/>
            </a:pPr>
            <a:r>
              <a:rPr lang="en-US" altLang="en-US" sz="2400" dirty="0">
                <a:latin typeface="Century Gothic" panose="020B0502020202020204" pitchFamily="34" charset="0"/>
              </a:rPr>
              <a:t>Substance abuse</a:t>
            </a:r>
          </a:p>
          <a:p>
            <a:pPr eaLnBrk="1" hangingPunct="1">
              <a:buFont typeface="Wingdings 2" panose="05020102010507070707" pitchFamily="18" charset="2"/>
              <a:buNone/>
            </a:pPr>
            <a:endParaRPr lang="en-US" altLang="en-US" dirty="0">
              <a:latin typeface="Century Gothic" panose="020B0502020202020204" pitchFamily="34" charset="0"/>
            </a:endParaRPr>
          </a:p>
          <a:p>
            <a:pPr eaLnBrk="1" hangingPunct="1"/>
            <a:endParaRPr lang="en-US" altLang="en-US" dirty="0">
              <a:latin typeface="Century Gothic" panose="020B0502020202020204" pitchFamily="34" charset="0"/>
            </a:endParaRPr>
          </a:p>
        </p:txBody>
      </p:sp>
      <p:sp>
        <p:nvSpPr>
          <p:cNvPr id="8" name="Rectangle 7"/>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13" name="Rectangle 2"/>
          <p:cNvSpPr txBox="1">
            <a:spLocks noChangeArrowheads="1"/>
          </p:cNvSpPr>
          <p:nvPr/>
        </p:nvSpPr>
        <p:spPr>
          <a:xfrm>
            <a:off x="114637" y="188640"/>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4000" b="1" dirty="0">
                <a:solidFill>
                  <a:schemeClr val="bg1"/>
                </a:solidFill>
                <a:latin typeface="Century Gothic" panose="020B0502020202020204" pitchFamily="34" charset="0"/>
              </a:rPr>
              <a:t>FAILURE TO COMPLETE </a:t>
            </a:r>
            <a:endParaRPr lang="en-US" sz="4000" b="1" dirty="0" smtClean="0">
              <a:solidFill>
                <a:schemeClr val="bg1"/>
              </a:solidFill>
              <a:latin typeface="Century Gothic" panose="020B0502020202020204" pitchFamily="34" charset="0"/>
            </a:endParaRPr>
          </a:p>
          <a:p>
            <a:pPr fontAlgn="base">
              <a:spcAft>
                <a:spcPct val="0"/>
              </a:spcAft>
            </a:pPr>
            <a:r>
              <a:rPr lang="en-US" sz="4000" b="1" dirty="0" smtClean="0">
                <a:solidFill>
                  <a:schemeClr val="bg1"/>
                </a:solidFill>
                <a:latin typeface="Century Gothic" panose="020B0502020202020204" pitchFamily="34" charset="0"/>
              </a:rPr>
              <a:t>INTERNSHIP </a:t>
            </a:r>
            <a:r>
              <a:rPr lang="en-US" sz="4000" b="1" dirty="0">
                <a:solidFill>
                  <a:schemeClr val="bg1"/>
                </a:solidFill>
                <a:latin typeface="Century Gothic" panose="020B0502020202020204" pitchFamily="34" charset="0"/>
              </a:rPr>
              <a:t>SUCCESSFULLY</a:t>
            </a:r>
            <a:endParaRPr lang="en-US" sz="4000" b="1" dirty="0">
              <a:solidFill>
                <a:schemeClr val="bg1"/>
              </a:solidFill>
              <a:latin typeface="Century Gothic" pitchFamily="34" charset="0"/>
              <a:ea typeface="+mn-ea"/>
              <a:cs typeface="+mn-cs"/>
            </a:endParaRPr>
          </a:p>
        </p:txBody>
      </p:sp>
      <p:pic>
        <p:nvPicPr>
          <p:cNvPr id="14"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5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258"/>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18435" name="Content Placeholder 2"/>
          <p:cNvSpPr>
            <a:spLocks noGrp="1"/>
          </p:cNvSpPr>
          <p:nvPr>
            <p:ph idx="1"/>
          </p:nvPr>
        </p:nvSpPr>
        <p:spPr>
          <a:xfrm>
            <a:off x="573773" y="1524000"/>
            <a:ext cx="8229600" cy="4191000"/>
          </a:xfrm>
        </p:spPr>
        <p:txBody>
          <a:bodyPr>
            <a:normAutofit fontScale="92500" lnSpcReduction="20000"/>
          </a:bodyPr>
          <a:lstStyle/>
          <a:p>
            <a:pPr eaLnBrk="1" hangingPunct="1">
              <a:buFont typeface="Wingdings 2" panose="05020102010507070707" pitchFamily="18" charset="2"/>
              <a:buNone/>
            </a:pPr>
            <a:endParaRPr lang="en-US" altLang="en-US" dirty="0">
              <a:latin typeface="Century Gothic" panose="020B0502020202020204" pitchFamily="34" charset="0"/>
            </a:endParaRPr>
          </a:p>
          <a:p>
            <a:pPr marL="514350" indent="-514350" eaLnBrk="1" hangingPunct="1">
              <a:buFont typeface="+mj-lt"/>
              <a:buAutoNum type="alphaLcParenR"/>
            </a:pPr>
            <a:r>
              <a:rPr lang="en-US" altLang="en-US" dirty="0">
                <a:latin typeface="Century Gothic" panose="020B0502020202020204" pitchFamily="34" charset="0"/>
              </a:rPr>
              <a:t>Extension of internship period.</a:t>
            </a:r>
          </a:p>
          <a:p>
            <a:pPr marL="514350" indent="-514350" eaLnBrk="1" hangingPunct="1">
              <a:buFont typeface="+mj-lt"/>
              <a:buAutoNum type="alphaLcParenR"/>
            </a:pPr>
            <a:endParaRPr lang="en-US" altLang="en-US" dirty="0">
              <a:latin typeface="Century Gothic" panose="020B0502020202020204" pitchFamily="34" charset="0"/>
            </a:endParaRPr>
          </a:p>
          <a:p>
            <a:pPr marL="514350" indent="-514350" eaLnBrk="1" hangingPunct="1">
              <a:buFont typeface="+mj-lt"/>
              <a:buAutoNum type="alphaLcParenR"/>
            </a:pPr>
            <a:r>
              <a:rPr lang="en-US" altLang="en-US" dirty="0">
                <a:latin typeface="Century Gothic" panose="020B0502020202020204" pitchFamily="34" charset="0"/>
              </a:rPr>
              <a:t>Discontinuation from the program.</a:t>
            </a:r>
          </a:p>
          <a:p>
            <a:pPr marL="514350" indent="-514350" eaLnBrk="1" hangingPunct="1">
              <a:buFont typeface="+mj-lt"/>
              <a:buAutoNum type="alphaLcParenR"/>
            </a:pPr>
            <a:endParaRPr lang="en-US" altLang="en-US" dirty="0">
              <a:latin typeface="Century Gothic" panose="020B0502020202020204" pitchFamily="34" charset="0"/>
            </a:endParaRPr>
          </a:p>
          <a:p>
            <a:pPr marL="514350" indent="-514350" eaLnBrk="1" hangingPunct="1">
              <a:buFont typeface="+mj-lt"/>
              <a:buAutoNum type="alphaLcParenR"/>
            </a:pPr>
            <a:r>
              <a:rPr lang="en-US" altLang="en-US" dirty="0">
                <a:latin typeface="Century Gothic" panose="020B0502020202020204" pitchFamily="34" charset="0"/>
              </a:rPr>
              <a:t>Being subject to the </a:t>
            </a:r>
            <a:r>
              <a:rPr lang="en-US" altLang="en-US" dirty="0" smtClean="0">
                <a:latin typeface="Century Gothic" panose="020B0502020202020204" pitchFamily="34" charset="0"/>
              </a:rPr>
              <a:t>Council’s </a:t>
            </a:r>
            <a:r>
              <a:rPr lang="en-US" altLang="en-US" dirty="0">
                <a:latin typeface="Century Gothic" panose="020B0502020202020204" pitchFamily="34" charset="0"/>
              </a:rPr>
              <a:t>disciplinary process</a:t>
            </a:r>
          </a:p>
          <a:p>
            <a:pPr marL="514350" indent="-514350" eaLnBrk="1" hangingPunct="1">
              <a:buFont typeface="+mj-lt"/>
              <a:buAutoNum type="alphaLcParenR"/>
            </a:pPr>
            <a:endParaRPr lang="en-US" altLang="en-US" dirty="0">
              <a:latin typeface="Century Gothic" panose="020B0502020202020204" pitchFamily="34" charset="0"/>
            </a:endParaRPr>
          </a:p>
          <a:p>
            <a:pPr marL="514350" indent="-514350" eaLnBrk="1" hangingPunct="1">
              <a:buFont typeface="+mj-lt"/>
              <a:buAutoNum type="alphaLcParenR"/>
            </a:pPr>
            <a:r>
              <a:rPr lang="en-US" altLang="en-US" dirty="0">
                <a:latin typeface="Century Gothic" panose="020B0502020202020204" pitchFamily="34" charset="0"/>
              </a:rPr>
              <a:t>Being subject to the Laws of the Land</a:t>
            </a:r>
          </a:p>
        </p:txBody>
      </p:sp>
      <p:sp>
        <p:nvSpPr>
          <p:cNvPr id="10" name="Rectangle 2"/>
          <p:cNvSpPr txBox="1">
            <a:spLocks noChangeArrowheads="1"/>
          </p:cNvSpPr>
          <p:nvPr/>
        </p:nvSpPr>
        <p:spPr>
          <a:xfrm>
            <a:off x="114637" y="188640"/>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solidFill>
                  <a:schemeClr val="bg1"/>
                </a:solidFill>
                <a:latin typeface="Century Gothic" panose="020B0502020202020204" pitchFamily="34" charset="0"/>
              </a:rPr>
              <a:t>CONSEQUENCES OF </a:t>
            </a:r>
            <a:r>
              <a:rPr lang="en-US" sz="4000" b="1" dirty="0" smtClean="0">
                <a:solidFill>
                  <a:schemeClr val="bg1"/>
                </a:solidFill>
                <a:latin typeface="Century Gothic" panose="020B0502020202020204" pitchFamily="34" charset="0"/>
              </a:rPr>
              <a:t>NOT </a:t>
            </a:r>
          </a:p>
          <a:p>
            <a:pPr fontAlgn="auto">
              <a:spcAft>
                <a:spcPts val="0"/>
              </a:spcAft>
              <a:defRPr/>
            </a:pPr>
            <a:r>
              <a:rPr lang="en-US" sz="4000" b="1" dirty="0" smtClean="0">
                <a:solidFill>
                  <a:schemeClr val="bg1"/>
                </a:solidFill>
                <a:latin typeface="Century Gothic" panose="020B0502020202020204" pitchFamily="34" charset="0"/>
              </a:rPr>
              <a:t>COMPLETING </a:t>
            </a:r>
            <a:r>
              <a:rPr lang="en-US" sz="4000" b="1" dirty="0">
                <a:solidFill>
                  <a:schemeClr val="bg1"/>
                </a:solidFill>
                <a:latin typeface="Century Gothic" panose="020B0502020202020204" pitchFamily="34" charset="0"/>
              </a:rPr>
              <a:t>INTERNSHIP</a:t>
            </a:r>
          </a:p>
        </p:txBody>
      </p:sp>
      <p:pic>
        <p:nvPicPr>
          <p:cNvPr id="11"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70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025" y="1035749"/>
            <a:ext cx="4355976" cy="5136452"/>
          </a:xfrm>
        </p:spPr>
        <p:txBody>
          <a:bodyPr>
            <a:normAutofit fontScale="85000" lnSpcReduction="10000"/>
          </a:bodyPr>
          <a:lstStyle/>
          <a:p>
            <a:pPr marL="0" indent="0">
              <a:lnSpc>
                <a:spcPct val="200000"/>
              </a:lnSpc>
              <a:buNone/>
            </a:pPr>
            <a:r>
              <a:rPr lang="en-US" sz="2800" dirty="0">
                <a:latin typeface="Century Gothic" panose="020B0502020202020204" pitchFamily="34" charset="0"/>
              </a:rPr>
              <a:t>You are encouraged to give feedback to the </a:t>
            </a:r>
            <a:r>
              <a:rPr lang="en-US" sz="2800" dirty="0" smtClean="0">
                <a:latin typeface="Century Gothic" panose="020B0502020202020204" pitchFamily="34" charset="0"/>
              </a:rPr>
              <a:t>Council </a:t>
            </a:r>
            <a:r>
              <a:rPr lang="en-US" sz="2800" dirty="0">
                <a:latin typeface="Century Gothic" panose="020B0502020202020204" pitchFamily="34" charset="0"/>
              </a:rPr>
              <a:t>with regards to your internship Experience in the link below:</a:t>
            </a:r>
          </a:p>
          <a:p>
            <a:pPr marL="0" indent="0">
              <a:lnSpc>
                <a:spcPct val="200000"/>
              </a:lnSpc>
              <a:buNone/>
            </a:pPr>
            <a:r>
              <a:rPr lang="en-US" sz="2800" dirty="0">
                <a:latin typeface="Century Gothic" panose="020B0502020202020204" pitchFamily="34" charset="0"/>
                <a:hlinkClick r:id="rId3"/>
              </a:rPr>
              <a:t>https://goo.gl/forms/fpyQirnB4sqZkp5E2</a:t>
            </a:r>
            <a:r>
              <a:rPr lang="en-US" sz="2800" dirty="0">
                <a:latin typeface="Century Gothic" panose="020B0502020202020204" pitchFamily="34" charset="0"/>
              </a:rPr>
              <a:t> </a:t>
            </a:r>
          </a:p>
        </p:txBody>
      </p:sp>
      <p:sp>
        <p:nvSpPr>
          <p:cNvPr id="4" name="AutoShape 2" descr="Image result for three exa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internship feed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151059"/>
            <a:ext cx="5003928" cy="312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8928" y="-18150"/>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11" name="Rectangle 2"/>
          <p:cNvSpPr txBox="1">
            <a:spLocks noChangeArrowheads="1"/>
          </p:cNvSpPr>
          <p:nvPr/>
        </p:nvSpPr>
        <p:spPr>
          <a:xfrm>
            <a:off x="222141" y="44624"/>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solidFill>
                  <a:schemeClr val="bg1"/>
                </a:solidFill>
                <a:latin typeface="Century Gothic" pitchFamily="34" charset="0"/>
              </a:rPr>
              <a:t>INTERNSHIP </a:t>
            </a:r>
            <a:r>
              <a:rPr lang="en-US" sz="4000" b="1" dirty="0" smtClean="0">
                <a:solidFill>
                  <a:schemeClr val="bg1"/>
                </a:solidFill>
                <a:latin typeface="Century Gothic" pitchFamily="34" charset="0"/>
              </a:rPr>
              <a:t/>
            </a:r>
            <a:br>
              <a:rPr lang="en-US" sz="4000" b="1" dirty="0" smtClean="0">
                <a:solidFill>
                  <a:schemeClr val="bg1"/>
                </a:solidFill>
                <a:latin typeface="Century Gothic" pitchFamily="34" charset="0"/>
              </a:rPr>
            </a:br>
            <a:r>
              <a:rPr lang="en-US" sz="4000" b="1" dirty="0" smtClean="0">
                <a:solidFill>
                  <a:schemeClr val="bg1"/>
                </a:solidFill>
                <a:latin typeface="Century Gothic" pitchFamily="34" charset="0"/>
              </a:rPr>
              <a:t>FEEDBACK </a:t>
            </a:r>
            <a:r>
              <a:rPr lang="en-US" sz="4000" b="1" dirty="0">
                <a:solidFill>
                  <a:schemeClr val="bg1"/>
                </a:solidFill>
                <a:latin typeface="Century Gothic" pitchFamily="34" charset="0"/>
              </a:rPr>
              <a:t>SYSTEM</a:t>
            </a:r>
          </a:p>
        </p:txBody>
      </p:sp>
      <p:pic>
        <p:nvPicPr>
          <p:cNvPr id="12" name="Picture 2" descr="C:\Users\danmw\Dropbox\MPDB\2020 Business\kmpdc.go.ke\Medical Board LOGO-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3" y="-27384"/>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anmw\Dropbox\Coat-of-arm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5440" y="389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2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417626"/>
            <a:ext cx="8208912" cy="2308324"/>
          </a:xfrm>
          <a:prstGeom prst="rect">
            <a:avLst/>
          </a:prstGeom>
        </p:spPr>
        <p:txBody>
          <a:bodyPr wrap="square">
            <a:spAutoFit/>
          </a:bodyPr>
          <a:lstStyle/>
          <a:p>
            <a:pPr algn="ctr"/>
            <a:r>
              <a:rPr lang="en-US" sz="4800" b="1" dirty="0" smtClean="0">
                <a:latin typeface="Century Gothic" pitchFamily="34" charset="0"/>
              </a:rPr>
              <a:t>COUNCIL </a:t>
            </a:r>
            <a:r>
              <a:rPr lang="en-US" sz="4800" b="1" dirty="0">
                <a:latin typeface="Century Gothic" pitchFamily="34" charset="0"/>
              </a:rPr>
              <a:t>EXAMS </a:t>
            </a:r>
          </a:p>
          <a:p>
            <a:pPr algn="ctr"/>
            <a:r>
              <a:rPr lang="en-US" sz="4800" b="1" dirty="0">
                <a:latin typeface="Century Gothic" pitchFamily="34" charset="0"/>
              </a:rPr>
              <a:t>FOR FOREIGN TRAINED </a:t>
            </a:r>
            <a:r>
              <a:rPr lang="en-US" sz="4800" b="1" dirty="0" smtClean="0">
                <a:latin typeface="Century Gothic" pitchFamily="34" charset="0"/>
              </a:rPr>
              <a:t>DOCTORS</a:t>
            </a:r>
            <a:endParaRPr lang="en-US" sz="4800" dirty="0">
              <a:latin typeface="Century Gothic" panose="020B0502020202020204" pitchFamily="34" charset="0"/>
            </a:endParaRPr>
          </a:p>
        </p:txBody>
      </p:sp>
      <p:sp>
        <p:nvSpPr>
          <p:cNvPr id="10" name="Subtitle 2"/>
          <p:cNvSpPr txBox="1">
            <a:spLocks/>
          </p:cNvSpPr>
          <p:nvPr/>
        </p:nvSpPr>
        <p:spPr>
          <a:xfrm>
            <a:off x="447" y="3573016"/>
            <a:ext cx="9036050" cy="3456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en-US" sz="2000" b="1" dirty="0" smtClean="0">
              <a:latin typeface="Century Gothic" panose="020B0502020202020204" pitchFamily="34" charset="0"/>
            </a:endParaRPr>
          </a:p>
        </p:txBody>
      </p:sp>
      <p:sp>
        <p:nvSpPr>
          <p:cNvPr id="9" name="Rectangle 8"/>
          <p:cNvSpPr/>
          <p:nvPr/>
        </p:nvSpPr>
        <p:spPr>
          <a:xfrm>
            <a:off x="0" y="-13258"/>
            <a:ext cx="9144000" cy="12100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pic>
        <p:nvPicPr>
          <p:cNvPr id="11"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 y="-22492"/>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878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33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928" y="-18150"/>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4" name="AutoShape 2" descr="Image result for three exa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p:nvPr/>
        </p:nvPicPr>
        <p:blipFill rotWithShape="1">
          <a:blip r:embed="rId3"/>
          <a:srcRect l="27930" t="33121" r="28864" b="10115"/>
          <a:stretch/>
        </p:blipFill>
        <p:spPr bwMode="auto">
          <a:xfrm>
            <a:off x="248627" y="1265096"/>
            <a:ext cx="8780260" cy="5472608"/>
          </a:xfrm>
          <a:prstGeom prst="rect">
            <a:avLst/>
          </a:prstGeom>
          <a:ln>
            <a:noFill/>
          </a:ln>
          <a:extLst>
            <a:ext uri="{53640926-AAD7-44D8-BBD7-CCE9431645EC}">
              <a14:shadowObscured xmlns:a14="http://schemas.microsoft.com/office/drawing/2010/main"/>
            </a:ext>
          </a:extLst>
        </p:spPr>
      </p:pic>
      <p:sp>
        <p:nvSpPr>
          <p:cNvPr id="9" name="Rectangle 2"/>
          <p:cNvSpPr txBox="1">
            <a:spLocks noChangeArrowheads="1"/>
          </p:cNvSpPr>
          <p:nvPr/>
        </p:nvSpPr>
        <p:spPr>
          <a:xfrm>
            <a:off x="222141" y="44624"/>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solidFill>
                  <a:schemeClr val="bg1"/>
                </a:solidFill>
                <a:latin typeface="Century Gothic" pitchFamily="34" charset="0"/>
              </a:rPr>
              <a:t>INTERNSHIP </a:t>
            </a:r>
            <a:r>
              <a:rPr lang="en-US" sz="4000" b="1" dirty="0" smtClean="0">
                <a:solidFill>
                  <a:schemeClr val="bg1"/>
                </a:solidFill>
                <a:latin typeface="Century Gothic" pitchFamily="34" charset="0"/>
              </a:rPr>
              <a:t/>
            </a:r>
            <a:br>
              <a:rPr lang="en-US" sz="4000" b="1" dirty="0" smtClean="0">
                <a:solidFill>
                  <a:schemeClr val="bg1"/>
                </a:solidFill>
                <a:latin typeface="Century Gothic" pitchFamily="34" charset="0"/>
              </a:rPr>
            </a:br>
            <a:r>
              <a:rPr lang="en-US" sz="4000" b="1" dirty="0" smtClean="0">
                <a:solidFill>
                  <a:schemeClr val="bg1"/>
                </a:solidFill>
                <a:latin typeface="Century Gothic" pitchFamily="34" charset="0"/>
              </a:rPr>
              <a:t>FEEDBACK </a:t>
            </a:r>
            <a:r>
              <a:rPr lang="en-US" sz="4000" b="1" dirty="0">
                <a:solidFill>
                  <a:schemeClr val="bg1"/>
                </a:solidFill>
                <a:latin typeface="Century Gothic" pitchFamily="34" charset="0"/>
              </a:rPr>
              <a:t>SYSTEM</a:t>
            </a:r>
          </a:p>
        </p:txBody>
      </p:sp>
      <p:pic>
        <p:nvPicPr>
          <p:cNvPr id="11" name="Picture 2" descr="C:\Users\danmw\Dropbox\MPDB\2020 Business\kmpdc.go.ke\Medical Board LOGO-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3" y="-27384"/>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440" y="389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75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three exa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srcRect l="36441" t="19573" r="38516" b="7916"/>
          <a:stretch/>
        </p:blipFill>
        <p:spPr>
          <a:xfrm>
            <a:off x="124991" y="1124744"/>
            <a:ext cx="4440981" cy="5438560"/>
          </a:xfrm>
          <a:prstGeom prst="rect">
            <a:avLst/>
          </a:prstGeom>
        </p:spPr>
      </p:pic>
      <p:pic>
        <p:nvPicPr>
          <p:cNvPr id="11" name="Picture 10"/>
          <p:cNvPicPr>
            <a:picLocks noChangeAspect="1"/>
          </p:cNvPicPr>
          <p:nvPr/>
        </p:nvPicPr>
        <p:blipFill rotWithShape="1">
          <a:blip r:embed="rId4"/>
          <a:srcRect l="35909" t="28068" r="38071" b="8440"/>
          <a:stretch/>
        </p:blipFill>
        <p:spPr>
          <a:xfrm>
            <a:off x="4644008" y="1052736"/>
            <a:ext cx="4362039" cy="5458716"/>
          </a:xfrm>
          <a:prstGeom prst="rect">
            <a:avLst/>
          </a:prstGeom>
        </p:spPr>
      </p:pic>
      <p:sp>
        <p:nvSpPr>
          <p:cNvPr id="10" name="Rectangle 9"/>
          <p:cNvSpPr/>
          <p:nvPr/>
        </p:nvSpPr>
        <p:spPr>
          <a:xfrm>
            <a:off x="-18928" y="-18150"/>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12" name="Rectangle 2"/>
          <p:cNvSpPr txBox="1">
            <a:spLocks noChangeArrowheads="1"/>
          </p:cNvSpPr>
          <p:nvPr/>
        </p:nvSpPr>
        <p:spPr>
          <a:xfrm>
            <a:off x="222141" y="44624"/>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solidFill>
                  <a:schemeClr val="bg1"/>
                </a:solidFill>
                <a:latin typeface="Century Gothic" pitchFamily="34" charset="0"/>
              </a:rPr>
              <a:t>INTERNSHIP </a:t>
            </a:r>
            <a:r>
              <a:rPr lang="en-US" sz="4000" b="1" dirty="0" smtClean="0">
                <a:solidFill>
                  <a:schemeClr val="bg1"/>
                </a:solidFill>
                <a:latin typeface="Century Gothic" pitchFamily="34" charset="0"/>
              </a:rPr>
              <a:t/>
            </a:r>
            <a:br>
              <a:rPr lang="en-US" sz="4000" b="1" dirty="0" smtClean="0">
                <a:solidFill>
                  <a:schemeClr val="bg1"/>
                </a:solidFill>
                <a:latin typeface="Century Gothic" pitchFamily="34" charset="0"/>
              </a:rPr>
            </a:br>
            <a:r>
              <a:rPr lang="en-US" sz="4000" b="1" dirty="0" smtClean="0">
                <a:solidFill>
                  <a:schemeClr val="bg1"/>
                </a:solidFill>
                <a:latin typeface="Century Gothic" pitchFamily="34" charset="0"/>
              </a:rPr>
              <a:t>FEEDBACK </a:t>
            </a:r>
            <a:r>
              <a:rPr lang="en-US" sz="4000" b="1" dirty="0">
                <a:solidFill>
                  <a:schemeClr val="bg1"/>
                </a:solidFill>
                <a:latin typeface="Century Gothic" pitchFamily="34" charset="0"/>
              </a:rPr>
              <a:t>SYSTEM</a:t>
            </a:r>
          </a:p>
        </p:txBody>
      </p:sp>
      <p:pic>
        <p:nvPicPr>
          <p:cNvPr id="13" name="Picture 2" descr="C:\Users\danmw\Dropbox\MPDB\2020 Business\kmpdc.go.ke\Medical Board LOGO-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3" y="-27384"/>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nmw\Dropbox\Coat-of-arm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5440" y="389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08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three exa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3"/>
          <a:srcRect l="36382" t="24289" r="37631" b="13481"/>
          <a:stretch/>
        </p:blipFill>
        <p:spPr>
          <a:xfrm>
            <a:off x="107504" y="1111786"/>
            <a:ext cx="4377974" cy="5730056"/>
          </a:xfrm>
          <a:prstGeom prst="rect">
            <a:avLst/>
          </a:prstGeom>
        </p:spPr>
      </p:pic>
      <p:pic>
        <p:nvPicPr>
          <p:cNvPr id="11" name="Picture 10"/>
          <p:cNvPicPr>
            <a:picLocks noChangeAspect="1"/>
          </p:cNvPicPr>
          <p:nvPr/>
        </p:nvPicPr>
        <p:blipFill rotWithShape="1">
          <a:blip r:embed="rId4"/>
          <a:srcRect l="39217" t="23991" r="40466" b="6758"/>
          <a:stretch/>
        </p:blipFill>
        <p:spPr>
          <a:xfrm>
            <a:off x="4563414" y="1116711"/>
            <a:ext cx="4473082" cy="5712661"/>
          </a:xfrm>
          <a:prstGeom prst="rect">
            <a:avLst/>
          </a:prstGeom>
        </p:spPr>
      </p:pic>
      <p:sp>
        <p:nvSpPr>
          <p:cNvPr id="12" name="Rectangle 11"/>
          <p:cNvSpPr/>
          <p:nvPr/>
        </p:nvSpPr>
        <p:spPr>
          <a:xfrm>
            <a:off x="-18928" y="-18150"/>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13" name="Rectangle 2"/>
          <p:cNvSpPr txBox="1">
            <a:spLocks noChangeArrowheads="1"/>
          </p:cNvSpPr>
          <p:nvPr/>
        </p:nvSpPr>
        <p:spPr>
          <a:xfrm>
            <a:off x="222141" y="44624"/>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solidFill>
                  <a:schemeClr val="bg1"/>
                </a:solidFill>
                <a:latin typeface="Century Gothic" pitchFamily="34" charset="0"/>
              </a:rPr>
              <a:t>INTERNSHIP </a:t>
            </a:r>
            <a:r>
              <a:rPr lang="en-US" sz="4000" b="1" dirty="0" smtClean="0">
                <a:solidFill>
                  <a:schemeClr val="bg1"/>
                </a:solidFill>
                <a:latin typeface="Century Gothic" pitchFamily="34" charset="0"/>
              </a:rPr>
              <a:t/>
            </a:r>
            <a:br>
              <a:rPr lang="en-US" sz="4000" b="1" dirty="0" smtClean="0">
                <a:solidFill>
                  <a:schemeClr val="bg1"/>
                </a:solidFill>
                <a:latin typeface="Century Gothic" pitchFamily="34" charset="0"/>
              </a:rPr>
            </a:br>
            <a:r>
              <a:rPr lang="en-US" sz="4000" b="1" dirty="0" smtClean="0">
                <a:solidFill>
                  <a:schemeClr val="bg1"/>
                </a:solidFill>
                <a:latin typeface="Century Gothic" pitchFamily="34" charset="0"/>
              </a:rPr>
              <a:t>FEEDBACK </a:t>
            </a:r>
            <a:r>
              <a:rPr lang="en-US" sz="4000" b="1" dirty="0">
                <a:solidFill>
                  <a:schemeClr val="bg1"/>
                </a:solidFill>
                <a:latin typeface="Century Gothic" pitchFamily="34" charset="0"/>
              </a:rPr>
              <a:t>SYSTEM</a:t>
            </a:r>
          </a:p>
        </p:txBody>
      </p:sp>
      <p:pic>
        <p:nvPicPr>
          <p:cNvPr id="14" name="Picture 2" descr="C:\Users\danmw\Dropbox\MPDB\2020 Business\kmpdc.go.ke\Medical Board LOGO-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3" y="-27384"/>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danmw\Dropbox\Coat-of-arm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5440" y="389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2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928" y="-18150"/>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sp>
        <p:nvSpPr>
          <p:cNvPr id="23555" name="Content Placeholder 2"/>
          <p:cNvSpPr>
            <a:spLocks noGrp="1"/>
          </p:cNvSpPr>
          <p:nvPr>
            <p:ph idx="1"/>
          </p:nvPr>
        </p:nvSpPr>
        <p:spPr>
          <a:xfrm>
            <a:off x="304401" y="1371600"/>
            <a:ext cx="8229600" cy="5486400"/>
          </a:xfrm>
        </p:spPr>
        <p:txBody>
          <a:bodyPr>
            <a:normAutofit fontScale="85000" lnSpcReduction="20000"/>
          </a:bodyPr>
          <a:lstStyle/>
          <a:p>
            <a:pPr marL="0" indent="0" algn="just" eaLnBrk="1" hangingPunct="1">
              <a:buFont typeface="Wingdings 2" panose="05020102010507070707" pitchFamily="18" charset="2"/>
              <a:buNone/>
            </a:pPr>
            <a:r>
              <a:rPr lang="en-US" altLang="en-US" dirty="0">
                <a:latin typeface="Century Gothic" panose="020B0502020202020204" pitchFamily="34" charset="0"/>
              </a:rPr>
              <a:t>Inter-Agency committee whose membership comprises of Ministry of Health, the </a:t>
            </a:r>
            <a:r>
              <a:rPr lang="en-US" altLang="en-US" dirty="0" smtClean="0">
                <a:latin typeface="Century Gothic" panose="020B0502020202020204" pitchFamily="34" charset="0"/>
              </a:rPr>
              <a:t>Council </a:t>
            </a:r>
            <a:r>
              <a:rPr lang="en-US" altLang="en-US" dirty="0">
                <a:latin typeface="Century Gothic" panose="020B0502020202020204" pitchFamily="34" charset="0"/>
              </a:rPr>
              <a:t>and the representatives of Medical and Dental training schools.</a:t>
            </a:r>
          </a:p>
          <a:p>
            <a:pPr marL="0" indent="0" algn="just" eaLnBrk="1" hangingPunct="1">
              <a:buFont typeface="Wingdings 2" panose="05020102010507070707" pitchFamily="18" charset="2"/>
              <a:buNone/>
            </a:pPr>
            <a:endParaRPr lang="en-US" altLang="en-US" b="1" dirty="0">
              <a:latin typeface="Century Gothic" panose="020B0502020202020204" pitchFamily="34" charset="0"/>
            </a:endParaRPr>
          </a:p>
          <a:p>
            <a:pPr marL="0" indent="0" algn="just" eaLnBrk="1" hangingPunct="1">
              <a:buFont typeface="Wingdings 2" panose="05020102010507070707" pitchFamily="18" charset="2"/>
              <a:buNone/>
            </a:pPr>
            <a:r>
              <a:rPr lang="en-US" altLang="en-US" b="1" dirty="0">
                <a:latin typeface="Century Gothic" panose="020B0502020202020204" pitchFamily="34" charset="0"/>
              </a:rPr>
              <a:t>Functions</a:t>
            </a:r>
          </a:p>
          <a:p>
            <a:pPr algn="just"/>
            <a:r>
              <a:rPr lang="en-US" altLang="en-US" dirty="0">
                <a:latin typeface="Century Gothic" panose="020B0502020202020204" pitchFamily="34" charset="0"/>
              </a:rPr>
              <a:t>Identifying available slots in approved Internship </a:t>
            </a:r>
            <a:r>
              <a:rPr lang="en-US" altLang="en-US" dirty="0" err="1">
                <a:latin typeface="Century Gothic" panose="020B0502020202020204" pitchFamily="34" charset="0"/>
              </a:rPr>
              <a:t>Centres</a:t>
            </a:r>
            <a:endParaRPr lang="en-US" altLang="en-US" dirty="0">
              <a:latin typeface="Century Gothic" panose="020B0502020202020204" pitchFamily="34" charset="0"/>
            </a:endParaRPr>
          </a:p>
          <a:p>
            <a:pPr algn="just"/>
            <a:r>
              <a:rPr lang="en-US" altLang="en-US" dirty="0">
                <a:latin typeface="Century Gothic" panose="020B0502020202020204" pitchFamily="34" charset="0"/>
              </a:rPr>
              <a:t>Placing interns in respective </a:t>
            </a:r>
            <a:r>
              <a:rPr lang="en-US" altLang="en-US" dirty="0" err="1">
                <a:latin typeface="Century Gothic" panose="020B0502020202020204" pitchFamily="34" charset="0"/>
              </a:rPr>
              <a:t>centres</a:t>
            </a:r>
            <a:r>
              <a:rPr lang="en-US" altLang="en-US" dirty="0">
                <a:latin typeface="Century Gothic" panose="020B0502020202020204" pitchFamily="34" charset="0"/>
              </a:rPr>
              <a:t> after balloting process</a:t>
            </a:r>
          </a:p>
          <a:p>
            <a:pPr algn="just"/>
            <a:r>
              <a:rPr lang="en-US" altLang="en-US" dirty="0">
                <a:latin typeface="Century Gothic" panose="020B0502020202020204" pitchFamily="34" charset="0"/>
              </a:rPr>
              <a:t>Dealing with matters arising with regards to internship program</a:t>
            </a:r>
          </a:p>
          <a:p>
            <a:pPr algn="just"/>
            <a:r>
              <a:rPr lang="en-US" altLang="en-US" dirty="0">
                <a:latin typeface="Century Gothic" panose="020B0502020202020204" pitchFamily="34" charset="0"/>
              </a:rPr>
              <a:t>Confirming </a:t>
            </a:r>
            <a:r>
              <a:rPr lang="en-US" altLang="en-US" dirty="0" err="1">
                <a:latin typeface="Century Gothic" panose="020B0502020202020204" pitchFamily="34" charset="0"/>
              </a:rPr>
              <a:t>graduands</a:t>
            </a:r>
            <a:r>
              <a:rPr lang="en-US" altLang="en-US" dirty="0">
                <a:latin typeface="Century Gothic" panose="020B0502020202020204" pitchFamily="34" charset="0"/>
              </a:rPr>
              <a:t> from various training institutions for internship.</a:t>
            </a:r>
          </a:p>
        </p:txBody>
      </p:sp>
      <p:sp>
        <p:nvSpPr>
          <p:cNvPr id="6" name="Title 1"/>
          <p:cNvSpPr txBox="1">
            <a:spLocks/>
          </p:cNvSpPr>
          <p:nvPr/>
        </p:nvSpPr>
        <p:spPr>
          <a:xfrm>
            <a:off x="990600" y="-2"/>
            <a:ext cx="6931130" cy="9867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600" dirty="0">
              <a:solidFill>
                <a:srgbClr val="C00000"/>
              </a:solidFill>
              <a:latin typeface="Bookman Old Style" pitchFamily="18" charset="0"/>
            </a:endParaRPr>
          </a:p>
        </p:txBody>
      </p:sp>
      <p:sp>
        <p:nvSpPr>
          <p:cNvPr id="9" name="Rectangle 2"/>
          <p:cNvSpPr txBox="1">
            <a:spLocks noChangeArrowheads="1"/>
          </p:cNvSpPr>
          <p:nvPr/>
        </p:nvSpPr>
        <p:spPr>
          <a:xfrm>
            <a:off x="222141" y="44624"/>
            <a:ext cx="8885237" cy="990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solidFill>
                  <a:schemeClr val="bg1"/>
                </a:solidFill>
                <a:latin typeface="Century Gothic" panose="020B0502020202020204" pitchFamily="34" charset="0"/>
              </a:rPr>
              <a:t>INTERNSHIP PLACEMENT </a:t>
            </a:r>
            <a:endParaRPr lang="en-US" sz="4000" b="1" dirty="0" smtClean="0">
              <a:solidFill>
                <a:schemeClr val="bg1"/>
              </a:solidFill>
              <a:latin typeface="Century Gothic" panose="020B0502020202020204" pitchFamily="34" charset="0"/>
            </a:endParaRPr>
          </a:p>
          <a:p>
            <a:pPr fontAlgn="auto">
              <a:spcAft>
                <a:spcPts val="0"/>
              </a:spcAft>
              <a:defRPr/>
            </a:pPr>
            <a:r>
              <a:rPr lang="en-US" sz="4000" b="1" dirty="0" smtClean="0">
                <a:solidFill>
                  <a:schemeClr val="bg1"/>
                </a:solidFill>
                <a:latin typeface="Century Gothic" panose="020B0502020202020204" pitchFamily="34" charset="0"/>
              </a:rPr>
              <a:t>COMMITTEE</a:t>
            </a:r>
            <a:endParaRPr lang="en-US" sz="4000" b="1" dirty="0">
              <a:solidFill>
                <a:schemeClr val="bg1"/>
              </a:solidFill>
              <a:latin typeface="Century Gothic" panose="020B0502020202020204" pitchFamily="34" charset="0"/>
            </a:endParaRPr>
          </a:p>
        </p:txBody>
      </p:sp>
      <p:pic>
        <p:nvPicPr>
          <p:cNvPr id="10"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3" y="-27384"/>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440" y="389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8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928" y="-18150"/>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pic>
        <p:nvPicPr>
          <p:cNvPr id="10" name="Picture 2" descr="C:\Users\danmw\Dropbox\MPDB\2020 Business\kmpdc.go.ke\Medical Board LOGO-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3" y="-27384"/>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mw\Dropbox\Coat-of-ar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440" y="3894"/>
            <a:ext cx="1263066" cy="11879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2362"/>
            <a:ext cx="8229600" cy="9144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defRPr/>
            </a:pPr>
            <a:r>
              <a:rPr lang="en-US" sz="3400" b="1" dirty="0">
                <a:solidFill>
                  <a:schemeClr val="bg1"/>
                </a:solidFill>
                <a:latin typeface="Century Gothic" panose="020B0502020202020204" pitchFamily="34" charset="0"/>
              </a:rPr>
              <a:t>CONTACT DETAILS</a:t>
            </a:r>
          </a:p>
        </p:txBody>
      </p:sp>
      <p:sp>
        <p:nvSpPr>
          <p:cNvPr id="6" name="Title 1"/>
          <p:cNvSpPr txBox="1">
            <a:spLocks/>
          </p:cNvSpPr>
          <p:nvPr/>
        </p:nvSpPr>
        <p:spPr>
          <a:xfrm>
            <a:off x="990600" y="-2"/>
            <a:ext cx="6931130" cy="9867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600" dirty="0">
              <a:solidFill>
                <a:srgbClr val="C00000"/>
              </a:solidFill>
              <a:latin typeface="Bookman Old Style" pitchFamily="18" charset="0"/>
            </a:endParaRPr>
          </a:p>
        </p:txBody>
      </p:sp>
      <p:sp>
        <p:nvSpPr>
          <p:cNvPr id="9" name="Content Placeholder 2"/>
          <p:cNvSpPr>
            <a:spLocks noGrp="1"/>
          </p:cNvSpPr>
          <p:nvPr>
            <p:ph idx="1"/>
          </p:nvPr>
        </p:nvSpPr>
        <p:spPr>
          <a:xfrm>
            <a:off x="228600" y="1268761"/>
            <a:ext cx="8839200" cy="5589240"/>
          </a:xfrm>
        </p:spPr>
        <p:txBody>
          <a:bodyPr>
            <a:normAutofit fontScale="92500" lnSpcReduction="10000"/>
          </a:bodyPr>
          <a:lstStyle/>
          <a:p>
            <a:pPr>
              <a:buFont typeface="Wingdings 2" panose="05020102010507070707" pitchFamily="18" charset="2"/>
              <a:buNone/>
              <a:defRPr/>
            </a:pPr>
            <a:r>
              <a:rPr lang="en-US" b="1" dirty="0">
                <a:latin typeface="Century Gothic" panose="020B0502020202020204" pitchFamily="34" charset="0"/>
              </a:rPr>
              <a:t>K</a:t>
            </a:r>
            <a:r>
              <a:rPr lang="en-US" b="1" dirty="0" smtClean="0">
                <a:latin typeface="Century Gothic" panose="020B0502020202020204" pitchFamily="34" charset="0"/>
              </a:rPr>
              <a:t>MPDC </a:t>
            </a:r>
            <a:r>
              <a:rPr lang="en-US" b="1" dirty="0">
                <a:latin typeface="Century Gothic" panose="020B0502020202020204" pitchFamily="34" charset="0"/>
              </a:rPr>
              <a:t>Complex,</a:t>
            </a:r>
          </a:p>
          <a:p>
            <a:pPr>
              <a:buFont typeface="Wingdings 2" panose="05020102010507070707" pitchFamily="18" charset="2"/>
              <a:buNone/>
              <a:defRPr/>
            </a:pPr>
            <a:r>
              <a:rPr lang="en-US" b="1" dirty="0">
                <a:latin typeface="Century Gothic" panose="020B0502020202020204" pitchFamily="34" charset="0"/>
              </a:rPr>
              <a:t>P.O Box 44839-00100</a:t>
            </a:r>
          </a:p>
          <a:p>
            <a:pPr>
              <a:buFont typeface="Wingdings 2" panose="05020102010507070707" pitchFamily="18" charset="2"/>
              <a:buNone/>
              <a:defRPr/>
            </a:pPr>
            <a:r>
              <a:rPr lang="en-US" b="1" dirty="0">
                <a:latin typeface="Century Gothic" panose="020B0502020202020204" pitchFamily="34" charset="0"/>
              </a:rPr>
              <a:t>Nairobi</a:t>
            </a:r>
          </a:p>
          <a:p>
            <a:pPr>
              <a:buFont typeface="Wingdings 2" panose="05020102010507070707" pitchFamily="18" charset="2"/>
              <a:buNone/>
              <a:defRPr/>
            </a:pPr>
            <a:r>
              <a:rPr lang="en-US" b="1" dirty="0" err="1">
                <a:latin typeface="Century Gothic" panose="020B0502020202020204" pitchFamily="34" charset="0"/>
              </a:rPr>
              <a:t>Hurlingham</a:t>
            </a:r>
            <a:endParaRPr lang="en-US" b="1" dirty="0">
              <a:latin typeface="Century Gothic" panose="020B0502020202020204" pitchFamily="34" charset="0"/>
            </a:endParaRPr>
          </a:p>
          <a:p>
            <a:pPr>
              <a:buFont typeface="Wingdings 2" panose="05020102010507070707" pitchFamily="18" charset="2"/>
              <a:buNone/>
              <a:defRPr/>
            </a:pPr>
            <a:r>
              <a:rPr lang="en-US" b="1" dirty="0">
                <a:latin typeface="Century Gothic" panose="020B0502020202020204" pitchFamily="34" charset="0"/>
              </a:rPr>
              <a:t>Woodlands Rd, off </a:t>
            </a:r>
            <a:r>
              <a:rPr lang="en-US" b="1" dirty="0" err="1">
                <a:latin typeface="Century Gothic" panose="020B0502020202020204" pitchFamily="34" charset="0"/>
              </a:rPr>
              <a:t>Lenana</a:t>
            </a:r>
            <a:r>
              <a:rPr lang="en-US" b="1" dirty="0">
                <a:latin typeface="Century Gothic" panose="020B0502020202020204" pitchFamily="34" charset="0"/>
              </a:rPr>
              <a:t> Rd</a:t>
            </a:r>
          </a:p>
          <a:p>
            <a:pPr>
              <a:buFont typeface="Wingdings 2" panose="05020102010507070707" pitchFamily="18" charset="2"/>
              <a:buNone/>
              <a:defRPr/>
            </a:pPr>
            <a:endParaRPr lang="en-US" dirty="0">
              <a:latin typeface="Century Gothic" panose="020B0502020202020204" pitchFamily="34" charset="0"/>
            </a:endParaRPr>
          </a:p>
          <a:p>
            <a:pPr>
              <a:buFont typeface="Wingdings 2" panose="05020102010507070707" pitchFamily="18" charset="2"/>
              <a:buNone/>
              <a:defRPr/>
            </a:pPr>
            <a:r>
              <a:rPr lang="en-US" dirty="0">
                <a:latin typeface="Century Gothic" panose="020B0502020202020204" pitchFamily="34" charset="0"/>
              </a:rPr>
              <a:t>Telephone: </a:t>
            </a:r>
            <a:r>
              <a:rPr lang="en-US" sz="2700" dirty="0">
                <a:latin typeface="Century Gothic" panose="020B0502020202020204" pitchFamily="34" charset="0"/>
              </a:rPr>
              <a:t>020 2724994, 2728752, 2711478</a:t>
            </a:r>
          </a:p>
          <a:p>
            <a:pPr>
              <a:buFont typeface="Wingdings 2" panose="05020102010507070707" pitchFamily="18" charset="2"/>
              <a:buNone/>
              <a:defRPr/>
            </a:pPr>
            <a:r>
              <a:rPr lang="en-US" dirty="0">
                <a:latin typeface="Century Gothic" panose="020B0502020202020204" pitchFamily="34" charset="0"/>
              </a:rPr>
              <a:t>Mobile: +</a:t>
            </a:r>
            <a:r>
              <a:rPr lang="en-US" sz="2700" dirty="0">
                <a:latin typeface="Century Gothic" panose="020B0502020202020204" pitchFamily="34" charset="0"/>
              </a:rPr>
              <a:t>254 720 771 478, +254 738 504 112</a:t>
            </a:r>
          </a:p>
          <a:p>
            <a:pPr>
              <a:buFont typeface="Wingdings 2" panose="05020102010507070707" pitchFamily="18" charset="2"/>
              <a:buNone/>
              <a:defRPr/>
            </a:pPr>
            <a:r>
              <a:rPr lang="en-US" dirty="0">
                <a:latin typeface="Century Gothic" panose="020B0502020202020204" pitchFamily="34" charset="0"/>
              </a:rPr>
              <a:t>Email: </a:t>
            </a:r>
            <a:r>
              <a:rPr lang="en-US" dirty="0" smtClean="0">
                <a:solidFill>
                  <a:schemeClr val="accent1">
                    <a:lumMod val="75000"/>
                  </a:schemeClr>
                </a:solidFill>
                <a:latin typeface="Century Gothic" panose="020B0502020202020204" pitchFamily="34" charset="0"/>
                <a:hlinkClick r:id="rId4"/>
              </a:rPr>
              <a:t>ceo@kmpdc.go.ke</a:t>
            </a:r>
            <a:endParaRPr lang="en-US" dirty="0">
              <a:solidFill>
                <a:schemeClr val="accent1">
                  <a:lumMod val="75000"/>
                </a:schemeClr>
              </a:solidFill>
              <a:latin typeface="Century Gothic" panose="020B0502020202020204" pitchFamily="34" charset="0"/>
            </a:endParaRPr>
          </a:p>
          <a:p>
            <a:pPr>
              <a:buFont typeface="Wingdings 2" panose="05020102010507070707" pitchFamily="18" charset="2"/>
              <a:buNone/>
              <a:defRPr/>
            </a:pPr>
            <a:r>
              <a:rPr lang="en-US" dirty="0">
                <a:solidFill>
                  <a:schemeClr val="bg1"/>
                </a:solidFill>
                <a:latin typeface="Century Gothic" panose="020B0502020202020204" pitchFamily="34" charset="0"/>
              </a:rPr>
              <a:t>            </a:t>
            </a:r>
            <a:r>
              <a:rPr lang="en-US" dirty="0" smtClean="0">
                <a:solidFill>
                  <a:schemeClr val="accent1">
                    <a:lumMod val="75000"/>
                  </a:schemeClr>
                </a:solidFill>
                <a:latin typeface="Century Gothic" panose="020B0502020202020204" pitchFamily="34" charset="0"/>
                <a:hlinkClick r:id="rId5"/>
              </a:rPr>
              <a:t>info@kmpdc.go.ke</a:t>
            </a:r>
            <a:endParaRPr lang="en-US" dirty="0">
              <a:solidFill>
                <a:schemeClr val="accent1">
                  <a:lumMod val="75000"/>
                </a:schemeClr>
              </a:solidFill>
              <a:latin typeface="Century Gothic" panose="020B0502020202020204" pitchFamily="34" charset="0"/>
            </a:endParaRPr>
          </a:p>
          <a:p>
            <a:pPr>
              <a:buFont typeface="Wingdings 2" panose="05020102010507070707" pitchFamily="18" charset="2"/>
              <a:buNone/>
              <a:defRPr/>
            </a:pPr>
            <a:r>
              <a:rPr lang="en-US" dirty="0">
                <a:latin typeface="Century Gothic" panose="020B0502020202020204" pitchFamily="34" charset="0"/>
              </a:rPr>
              <a:t>Website: </a:t>
            </a:r>
            <a:r>
              <a:rPr lang="en-US" dirty="0" smtClean="0">
                <a:solidFill>
                  <a:schemeClr val="accent1">
                    <a:lumMod val="75000"/>
                  </a:schemeClr>
                </a:solidFill>
                <a:latin typeface="Century Gothic" panose="020B0502020202020204" pitchFamily="34" charset="0"/>
                <a:hlinkClick r:id="rId6"/>
              </a:rPr>
              <a:t>www.kmpdc.go.ke</a:t>
            </a:r>
            <a:endParaRPr lang="en-US" dirty="0">
              <a:solidFill>
                <a:schemeClr val="accent1">
                  <a:lumMod val="75000"/>
                </a:schemeClr>
              </a:solidFill>
              <a:latin typeface="Century Gothic" panose="020B0502020202020204" pitchFamily="34" charset="0"/>
            </a:endParaRPr>
          </a:p>
          <a:p>
            <a:pPr>
              <a:buFont typeface="Wingdings 2" panose="05020102010507070707" pitchFamily="18" charset="2"/>
              <a:buNone/>
              <a:defRPr/>
            </a:pPr>
            <a:endParaRPr lang="en-US" dirty="0">
              <a:latin typeface="Century Gothic" panose="020B0502020202020204" pitchFamily="34" charset="0"/>
            </a:endParaRPr>
          </a:p>
        </p:txBody>
      </p:sp>
    </p:spTree>
    <p:extLst>
      <p:ext uri="{BB962C8B-B14F-4D97-AF65-F5344CB8AC3E}">
        <p14:creationId xmlns:p14="http://schemas.microsoft.com/office/powerpoint/2010/main" val="374766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ctors quot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29"/>
          <a:stretch/>
        </p:blipFill>
        <p:spPr bwMode="auto">
          <a:xfrm>
            <a:off x="26268" y="1340768"/>
            <a:ext cx="8966115" cy="51008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928" y="-18150"/>
            <a:ext cx="9144000"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sz="4000" b="1" dirty="0">
              <a:solidFill>
                <a:schemeClr val="tx1"/>
              </a:solidFill>
              <a:latin typeface="Century Gothic" panose="020B0502020202020204" pitchFamily="34" charset="0"/>
            </a:endParaRPr>
          </a:p>
        </p:txBody>
      </p:sp>
      <p:pic>
        <p:nvPicPr>
          <p:cNvPr id="10"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 y="-27384"/>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440" y="3894"/>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16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 y="0"/>
            <a:ext cx="9143993"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entury Gothic" pitchFamily="34" charset="0"/>
              </a:rPr>
              <a:t>COUNCIL </a:t>
            </a:r>
            <a:r>
              <a:rPr lang="en-US" sz="2800" b="1" dirty="0">
                <a:solidFill>
                  <a:schemeClr val="bg1"/>
                </a:solidFill>
                <a:latin typeface="Century Gothic" pitchFamily="34" charset="0"/>
              </a:rPr>
              <a:t>EXAMS FOR </a:t>
            </a:r>
            <a:endParaRPr lang="en-US" sz="2800" b="1" dirty="0" smtClean="0">
              <a:solidFill>
                <a:schemeClr val="bg1"/>
              </a:solidFill>
              <a:latin typeface="Century Gothic" pitchFamily="34" charset="0"/>
            </a:endParaRPr>
          </a:p>
          <a:p>
            <a:pPr algn="ctr"/>
            <a:r>
              <a:rPr lang="en-US" sz="2800" b="1" dirty="0" smtClean="0">
                <a:solidFill>
                  <a:schemeClr val="bg1"/>
                </a:solidFill>
                <a:latin typeface="Century Gothic" pitchFamily="34" charset="0"/>
              </a:rPr>
              <a:t>FOREIGN </a:t>
            </a:r>
            <a:r>
              <a:rPr lang="en-US" sz="2800" b="1" dirty="0">
                <a:solidFill>
                  <a:schemeClr val="bg1"/>
                </a:solidFill>
                <a:latin typeface="Century Gothic" pitchFamily="34" charset="0"/>
              </a:rPr>
              <a:t>TRAINED DOCTORS</a:t>
            </a:r>
            <a:endParaRPr lang="en-US" sz="2800" b="1" dirty="0">
              <a:solidFill>
                <a:schemeClr val="tx1"/>
              </a:solidFill>
              <a:latin typeface="Century Gothic" panose="020B0502020202020204" pitchFamily="34" charset="0"/>
            </a:endParaRPr>
          </a:p>
        </p:txBody>
      </p:sp>
      <p:graphicFrame>
        <p:nvGraphicFramePr>
          <p:cNvPr id="4194304" name="Diagram 2"/>
          <p:cNvGraphicFramePr>
            <a:graphicFrameLocks/>
          </p:cNvGraphicFramePr>
          <p:nvPr>
            <p:extLst>
              <p:ext uri="{D42A27DB-BD31-4B8C-83A1-F6EECF244321}">
                <p14:modId xmlns:p14="http://schemas.microsoft.com/office/powerpoint/2010/main" val="1173218589"/>
              </p:ext>
            </p:extLst>
          </p:nvPr>
        </p:nvGraphicFramePr>
        <p:xfrm>
          <a:off x="240031" y="1821657"/>
          <a:ext cx="8521064" cy="380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8602" name="Rectangle 4"/>
          <p:cNvSpPr/>
          <p:nvPr/>
        </p:nvSpPr>
        <p:spPr>
          <a:xfrm>
            <a:off x="702945" y="4924834"/>
            <a:ext cx="7578090" cy="438582"/>
          </a:xfrm>
          <a:prstGeom prst="rect">
            <a:avLst/>
          </a:prstGeom>
        </p:spPr>
        <p:txBody>
          <a:bodyPr wrap="square">
            <a:spAutoFit/>
          </a:bodyPr>
          <a:lstStyle/>
          <a:p>
            <a:pPr lvl="1" algn="ctr">
              <a:lnSpc>
                <a:spcPct val="150000"/>
              </a:lnSpc>
            </a:pPr>
            <a:r>
              <a:rPr lang="en-US" sz="1500" b="1" dirty="0" smtClean="0">
                <a:latin typeface="Century Gothic" panose="020B0502020202020204" pitchFamily="34" charset="0"/>
              </a:rPr>
              <a:t>Council </a:t>
            </a:r>
            <a:r>
              <a:rPr lang="en-US" sz="1500" b="1" dirty="0">
                <a:latin typeface="Century Gothic" panose="020B0502020202020204" pitchFamily="34" charset="0"/>
              </a:rPr>
              <a:t>Exams for Foreign Trained doctors</a:t>
            </a:r>
            <a:endParaRPr lang="en-US" sz="1500" b="1" dirty="0">
              <a:latin typeface="Century Gothic" panose="020B0502020202020204" pitchFamily="34" charset="0"/>
              <a:cs typeface="Times New Roman" pitchFamily="18" charset="0"/>
            </a:endParaRPr>
          </a:p>
        </p:txBody>
      </p:sp>
      <p:pic>
        <p:nvPicPr>
          <p:cNvPr id="9" name="Picture 2" descr="C:\Users\danmw\Dropbox\MPDB\2020 Business\kmpdc.go.ke\Medical Board LOGO-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nmw\Dropbox\Coat-of-a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9034"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8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220472"/>
            <a:ext cx="5562600" cy="5485128"/>
          </a:xfrm>
        </p:spPr>
        <p:txBody>
          <a:bodyPr>
            <a:noAutofit/>
          </a:bodyPr>
          <a:lstStyle/>
          <a:p>
            <a:pPr marL="514350" lvl="0" indent="-514350" algn="just">
              <a:lnSpc>
                <a:spcPct val="170000"/>
              </a:lnSpc>
              <a:buFont typeface="+mj-lt"/>
              <a:buAutoNum type="arabicPeriod"/>
            </a:pPr>
            <a:r>
              <a:rPr lang="en-US" sz="1800" b="1" u="sng" dirty="0">
                <a:latin typeface="Century Gothic" panose="020B0502020202020204" pitchFamily="34" charset="0"/>
              </a:rPr>
              <a:t>Internship Qualifying Examination (IQE)</a:t>
            </a:r>
          </a:p>
          <a:p>
            <a:pPr algn="just">
              <a:lnSpc>
                <a:spcPct val="170000"/>
              </a:lnSpc>
            </a:pPr>
            <a:r>
              <a:rPr lang="en-US" sz="1800" dirty="0">
                <a:latin typeface="Century Gothic" panose="020B0502020202020204" pitchFamily="34" charset="0"/>
              </a:rPr>
              <a:t>IQE is administered to newly qualified graduates who have not undergone internship training at their country of training.</a:t>
            </a:r>
          </a:p>
          <a:p>
            <a:pPr algn="just">
              <a:lnSpc>
                <a:spcPct val="170000"/>
              </a:lnSpc>
            </a:pPr>
            <a:r>
              <a:rPr lang="en-US" sz="1800" dirty="0">
                <a:latin typeface="Century Gothic" panose="020B0502020202020204" pitchFamily="34" charset="0"/>
              </a:rPr>
              <a:t>Candidates who pass those exams will be required to submit a copy of posting letter from the Ministry of Health in order to be issued with </a:t>
            </a:r>
            <a:r>
              <a:rPr lang="en-US" sz="1800" b="1" dirty="0">
                <a:latin typeface="Century Gothic" panose="020B0502020202020204" pitchFamily="34" charset="0"/>
              </a:rPr>
              <a:t>Internship License</a:t>
            </a:r>
            <a:r>
              <a:rPr lang="en-US" sz="1800" dirty="0">
                <a:latin typeface="Century Gothic" panose="020B0502020202020204" pitchFamily="34" charset="0"/>
              </a:rPr>
              <a:t> by the </a:t>
            </a:r>
            <a:r>
              <a:rPr lang="en-US" sz="1800" dirty="0" smtClean="0">
                <a:latin typeface="Century Gothic" panose="020B0502020202020204" pitchFamily="34" charset="0"/>
              </a:rPr>
              <a:t>Council.</a:t>
            </a:r>
            <a:endParaRPr lang="en-US" sz="1800" dirty="0">
              <a:latin typeface="Century Gothic" panose="020B0502020202020204" pitchFamily="34" charset="0"/>
            </a:endParaRPr>
          </a:p>
          <a:p>
            <a:pPr marL="0" indent="0" algn="just">
              <a:lnSpc>
                <a:spcPct val="170000"/>
              </a:lnSpc>
              <a:buNone/>
            </a:pPr>
            <a:r>
              <a:rPr lang="en-US" sz="1800" b="1" dirty="0">
                <a:solidFill>
                  <a:srgbClr val="FF0000"/>
                </a:solidFill>
                <a:latin typeface="Century Gothic" panose="020B0502020202020204" pitchFamily="34" charset="0"/>
              </a:rPr>
              <a:t>Note: It is an offence to undertake internship training without the internship license.</a:t>
            </a:r>
          </a:p>
        </p:txBody>
      </p:sp>
      <p:sp>
        <p:nvSpPr>
          <p:cNvPr id="2" name="Title 1"/>
          <p:cNvSpPr>
            <a:spLocks noGrp="1"/>
          </p:cNvSpPr>
          <p:nvPr>
            <p:ph type="title"/>
          </p:nvPr>
        </p:nvSpPr>
        <p:spPr>
          <a:xfrm>
            <a:off x="1143001" y="36286"/>
            <a:ext cx="6523036" cy="950477"/>
          </a:xfrm>
        </p:spPr>
        <p:txBody>
          <a:bodyPr>
            <a:normAutofit/>
          </a:bodyPr>
          <a:lstStyle/>
          <a:p>
            <a:r>
              <a:rPr lang="en-US" sz="2900" b="1" dirty="0">
                <a:solidFill>
                  <a:schemeClr val="bg1"/>
                </a:solidFill>
                <a:latin typeface="Century Gothic" pitchFamily="34" charset="0"/>
              </a:rPr>
              <a:t>TYPES OF EXAMS </a:t>
            </a:r>
          </a:p>
        </p:txBody>
      </p:sp>
      <p:sp>
        <p:nvSpPr>
          <p:cNvPr id="9" name="Rectangle 8"/>
          <p:cNvSpPr/>
          <p:nvPr/>
        </p:nvSpPr>
        <p:spPr>
          <a:xfrm>
            <a:off x="7543800" y="6463268"/>
            <a:ext cx="1396536" cy="369332"/>
          </a:xfrm>
          <a:prstGeom prst="rect">
            <a:avLst/>
          </a:prstGeom>
        </p:spPr>
        <p:txBody>
          <a:bodyPr wrap="none">
            <a:spAutoFit/>
          </a:bodyPr>
          <a:lstStyle/>
          <a:p>
            <a:r>
              <a:rPr lang="en-US" sz="1800" b="1" u="sng" kern="1200" dirty="0" err="1">
                <a:solidFill>
                  <a:srgbClr val="C00000"/>
                </a:solidFill>
                <a:latin typeface="Century Gothic" panose="020B0502020202020204" pitchFamily="34" charset="0"/>
              </a:rPr>
              <a:t>Contd</a:t>
            </a:r>
            <a:r>
              <a:rPr lang="en-US" sz="1800" b="1" u="sng" kern="1200" dirty="0">
                <a:solidFill>
                  <a:srgbClr val="C00000"/>
                </a:solidFill>
                <a:latin typeface="Century Gothic" panose="020B0502020202020204" pitchFamily="34" charset="0"/>
              </a:rPr>
              <a:t>…….</a:t>
            </a:r>
            <a:endParaRPr lang="en-US" sz="1800" dirty="0">
              <a:latin typeface="Century Gothic" panose="020B0502020202020204" pitchFamily="34" charset="0"/>
            </a:endParaRPr>
          </a:p>
        </p:txBody>
      </p:sp>
      <p:pic>
        <p:nvPicPr>
          <p:cNvPr id="4098" name="Picture 2" descr="Image result for three ex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41585"/>
            <a:ext cx="3962401" cy="29208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7" y="0"/>
            <a:ext cx="9143993"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entury Gothic" pitchFamily="34" charset="0"/>
              </a:rPr>
              <a:t>TYPE OF EXAMS</a:t>
            </a:r>
            <a:endParaRPr lang="en-US" sz="2800" b="1" dirty="0">
              <a:solidFill>
                <a:schemeClr val="tx1"/>
              </a:solidFill>
              <a:latin typeface="Century Gothic" panose="020B0502020202020204" pitchFamily="34" charset="0"/>
            </a:endParaRPr>
          </a:p>
        </p:txBody>
      </p:sp>
      <p:pic>
        <p:nvPicPr>
          <p:cNvPr id="11" name="Picture 2" descr="C:\Users\danmw\Dropbox\MPDB\2020 Business\kmpdc.go.ke\Medical Board LOGO-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9034"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4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 y="0"/>
            <a:ext cx="9143993"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entury Gothic" pitchFamily="34" charset="0"/>
              </a:rPr>
              <a:t>TYPE OF EXAMS</a:t>
            </a:r>
            <a:endParaRPr lang="en-US" sz="2800"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3657600" y="1035748"/>
            <a:ext cx="5486400" cy="5822251"/>
          </a:xfrm>
        </p:spPr>
        <p:txBody>
          <a:bodyPr>
            <a:noAutofit/>
          </a:bodyPr>
          <a:lstStyle/>
          <a:p>
            <a:pPr marL="514350" lvl="0" indent="-514350" algn="just">
              <a:lnSpc>
                <a:spcPct val="170000"/>
              </a:lnSpc>
              <a:buFont typeface="+mj-lt"/>
              <a:buAutoNum type="arabicPeriod" startAt="2"/>
            </a:pPr>
            <a:r>
              <a:rPr lang="en-US" sz="2000" b="1" u="sng" dirty="0">
                <a:latin typeface="Century Gothic" panose="020B0502020202020204" pitchFamily="34" charset="0"/>
              </a:rPr>
              <a:t>Pre-Registration Examination</a:t>
            </a:r>
          </a:p>
          <a:p>
            <a:pPr algn="just">
              <a:lnSpc>
                <a:spcPct val="170000"/>
              </a:lnSpc>
            </a:pPr>
            <a:r>
              <a:rPr lang="en-US" sz="2000" dirty="0">
                <a:latin typeface="Century Gothic" panose="020B0502020202020204" pitchFamily="34" charset="0"/>
              </a:rPr>
              <a:t>This examination is administered to graduates who upon completion of their training undertake the mandatory internship training at their country of training and should have been registered therein.</a:t>
            </a:r>
          </a:p>
          <a:p>
            <a:pPr algn="just">
              <a:lnSpc>
                <a:spcPct val="170000"/>
              </a:lnSpc>
            </a:pPr>
            <a:r>
              <a:rPr lang="en-US" sz="2000" dirty="0">
                <a:latin typeface="Century Gothic" panose="020B0502020202020204" pitchFamily="34" charset="0"/>
              </a:rPr>
              <a:t>Candidates who pass this exam are thus are required to apply for </a:t>
            </a:r>
            <a:r>
              <a:rPr lang="en-US" sz="2000" b="1" dirty="0">
                <a:latin typeface="Century Gothic" panose="020B0502020202020204" pitchFamily="34" charset="0"/>
              </a:rPr>
              <a:t>Permanent Registration </a:t>
            </a:r>
            <a:r>
              <a:rPr lang="en-US" sz="2000" dirty="0">
                <a:latin typeface="Century Gothic" panose="020B0502020202020204" pitchFamily="34" charset="0"/>
              </a:rPr>
              <a:t>in the prescribed manner.</a:t>
            </a:r>
          </a:p>
        </p:txBody>
      </p:sp>
      <p:pic>
        <p:nvPicPr>
          <p:cNvPr id="9" name="Picture 2" descr="Image result for three ex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41585"/>
            <a:ext cx="3962401" cy="29208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C:\Users\danmw\Dropbox\MPDB\2020 Business\kmpdc.go.ke\Medical Board LOGO-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mw\Dropbox\Coat-of-ar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9034"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74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 y="0"/>
            <a:ext cx="9143993"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Century Gothic" panose="020B0502020202020204" pitchFamily="34" charset="0"/>
            </a:endParaRPr>
          </a:p>
        </p:txBody>
      </p:sp>
      <p:pic>
        <p:nvPicPr>
          <p:cNvPr id="11" name="Picture 2" descr="C:\Users\danmw\Dropbox\MPDB\2020 Business\kmpdc.go.ke\Medical Board 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9034"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14800" y="1035748"/>
            <a:ext cx="5029200" cy="5822251"/>
          </a:xfrm>
        </p:spPr>
        <p:txBody>
          <a:bodyPr>
            <a:normAutofit fontScale="92500"/>
          </a:bodyPr>
          <a:lstStyle/>
          <a:p>
            <a:pPr marL="0" indent="0" algn="just">
              <a:lnSpc>
                <a:spcPct val="150000"/>
              </a:lnSpc>
              <a:buNone/>
            </a:pPr>
            <a:r>
              <a:rPr lang="en-US" sz="2800" dirty="0">
                <a:latin typeface="Century Gothic" panose="020B0502020202020204" pitchFamily="34" charset="0"/>
              </a:rPr>
              <a:t>The examination is divided into two (2):-</a:t>
            </a:r>
          </a:p>
          <a:p>
            <a:pPr marL="857250" lvl="1" indent="-457200" algn="just">
              <a:lnSpc>
                <a:spcPct val="150000"/>
              </a:lnSpc>
              <a:buFont typeface="+mj-lt"/>
              <a:buAutoNum type="alphaLcParenR"/>
            </a:pPr>
            <a:r>
              <a:rPr lang="en-US" sz="2400" b="1" dirty="0">
                <a:latin typeface="Century Gothic" panose="020B0502020202020204" pitchFamily="34" charset="0"/>
              </a:rPr>
              <a:t>Written – 100 marks</a:t>
            </a:r>
          </a:p>
          <a:p>
            <a:pPr marL="857250" lvl="1" indent="-457200" algn="just">
              <a:lnSpc>
                <a:spcPct val="150000"/>
              </a:lnSpc>
              <a:buFont typeface="+mj-lt"/>
              <a:buAutoNum type="alphaLcParenR"/>
            </a:pPr>
            <a:r>
              <a:rPr lang="en-US" sz="2400" b="1" dirty="0">
                <a:latin typeface="Century Gothic" panose="020B0502020202020204" pitchFamily="34" charset="0"/>
              </a:rPr>
              <a:t>Clinical – 100 marks</a:t>
            </a:r>
          </a:p>
          <a:p>
            <a:pPr marL="0" indent="0" algn="just">
              <a:lnSpc>
                <a:spcPct val="150000"/>
              </a:lnSpc>
              <a:buNone/>
            </a:pPr>
            <a:r>
              <a:rPr lang="en-US" sz="2800" dirty="0">
                <a:latin typeface="Century Gothic" panose="020B0502020202020204" pitchFamily="34" charset="0"/>
              </a:rPr>
              <a:t>Pass mark is 50%. However, a candidate must attain a pass mark of </a:t>
            </a:r>
            <a:r>
              <a:rPr lang="en-US" sz="2800" b="1" dirty="0">
                <a:latin typeface="Century Gothic" panose="020B0502020202020204" pitchFamily="34" charset="0"/>
              </a:rPr>
              <a:t>50% in </a:t>
            </a:r>
            <a:r>
              <a:rPr lang="en-US" sz="2800" b="1" dirty="0" err="1">
                <a:latin typeface="Century Gothic" panose="020B0502020202020204" pitchFamily="34" charset="0"/>
              </a:rPr>
              <a:t>clinicals</a:t>
            </a:r>
            <a:r>
              <a:rPr lang="en-US" sz="2800" b="1" dirty="0">
                <a:latin typeface="Century Gothic" panose="020B0502020202020204" pitchFamily="34" charset="0"/>
              </a:rPr>
              <a:t> </a:t>
            </a:r>
            <a:r>
              <a:rPr lang="en-US" sz="2800" dirty="0">
                <a:latin typeface="Century Gothic" panose="020B0502020202020204" pitchFamily="34" charset="0"/>
              </a:rPr>
              <a:t>in order to be awarded a pass in the entire exam. </a:t>
            </a:r>
          </a:p>
        </p:txBody>
      </p:sp>
      <p:sp>
        <p:nvSpPr>
          <p:cNvPr id="2" name="Title 1"/>
          <p:cNvSpPr>
            <a:spLocks noGrp="1"/>
          </p:cNvSpPr>
          <p:nvPr>
            <p:ph type="title"/>
          </p:nvPr>
        </p:nvSpPr>
        <p:spPr>
          <a:xfrm>
            <a:off x="1395998" y="151250"/>
            <a:ext cx="6523036" cy="950477"/>
          </a:xfrm>
        </p:spPr>
        <p:txBody>
          <a:bodyPr>
            <a:normAutofit/>
          </a:bodyPr>
          <a:lstStyle/>
          <a:p>
            <a:pPr lvl="0"/>
            <a:r>
              <a:rPr lang="en-US" sz="2900" b="1" dirty="0" smtClean="0">
                <a:solidFill>
                  <a:schemeClr val="bg1"/>
                </a:solidFill>
                <a:latin typeface="Century Gothic" pitchFamily="34" charset="0"/>
              </a:rPr>
              <a:t>MODE </a:t>
            </a:r>
            <a:r>
              <a:rPr lang="en-US" sz="2900" b="1" dirty="0">
                <a:solidFill>
                  <a:schemeClr val="bg1"/>
                </a:solidFill>
                <a:latin typeface="Century Gothic" pitchFamily="34" charset="0"/>
              </a:rPr>
              <a:t>OF EXAM</a:t>
            </a:r>
          </a:p>
        </p:txBody>
      </p:sp>
      <p:pic>
        <p:nvPicPr>
          <p:cNvPr id="5122" name="Picture 2" descr="Image result for medical  exa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4456670" cy="28968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53609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 y="0"/>
            <a:ext cx="9143993"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Century Gothic" panose="020B0502020202020204" pitchFamily="34" charset="0"/>
            </a:endParaRPr>
          </a:p>
        </p:txBody>
      </p:sp>
      <p:sp>
        <p:nvSpPr>
          <p:cNvPr id="2" name="Title 1"/>
          <p:cNvSpPr>
            <a:spLocks noGrp="1"/>
          </p:cNvSpPr>
          <p:nvPr>
            <p:ph type="title"/>
          </p:nvPr>
        </p:nvSpPr>
        <p:spPr>
          <a:xfrm>
            <a:off x="1143001" y="36286"/>
            <a:ext cx="6523036" cy="950477"/>
          </a:xfrm>
        </p:spPr>
        <p:txBody>
          <a:bodyPr>
            <a:normAutofit/>
          </a:bodyPr>
          <a:lstStyle/>
          <a:p>
            <a:r>
              <a:rPr lang="en-US" sz="2900" b="1" dirty="0">
                <a:solidFill>
                  <a:schemeClr val="bg1"/>
                </a:solidFill>
                <a:latin typeface="Century Gothic" pitchFamily="34" charset="0"/>
              </a:rPr>
              <a:t>ONLINE RELEASE OF EXAM</a:t>
            </a:r>
          </a:p>
        </p:txBody>
      </p:sp>
      <p:pic>
        <p:nvPicPr>
          <p:cNvPr id="4" name="Picture 3"/>
          <p:cNvPicPr>
            <a:picLocks noChangeAspect="1"/>
          </p:cNvPicPr>
          <p:nvPr/>
        </p:nvPicPr>
        <p:blipFill rotWithShape="1">
          <a:blip r:embed="rId3"/>
          <a:srcRect b="-100"/>
          <a:stretch/>
        </p:blipFill>
        <p:spPr>
          <a:xfrm>
            <a:off x="228600" y="1729712"/>
            <a:ext cx="6127646" cy="37604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990600" y="1143000"/>
            <a:ext cx="5638800" cy="455189"/>
          </a:xfrm>
          <a:prstGeom prst="rect">
            <a:avLst/>
          </a:prstGeom>
        </p:spPr>
        <p:txBody>
          <a:bodyPr wrap="square">
            <a:spAutoFit/>
          </a:bodyPr>
          <a:lstStyle/>
          <a:p>
            <a:pPr>
              <a:lnSpc>
                <a:spcPct val="150000"/>
              </a:lnSpc>
            </a:pPr>
            <a:r>
              <a:rPr lang="en-US" sz="1800" u="sng" dirty="0">
                <a:latin typeface="Century Gothic" panose="020B0502020202020204" pitchFamily="34" charset="0"/>
                <a:hlinkClick r:id="rId4"/>
              </a:rPr>
              <a:t>http://portal.medicalboard.co.ke/results</a:t>
            </a:r>
            <a:endParaRPr lang="en-US" sz="1800" u="sng" dirty="0">
              <a:latin typeface="Century Gothic" panose="020B0502020202020204" pitchFamily="34" charset="0"/>
            </a:endParaRPr>
          </a:p>
        </p:txBody>
      </p:sp>
      <p:sp>
        <p:nvSpPr>
          <p:cNvPr id="10" name="Rectangle 9"/>
          <p:cNvSpPr/>
          <p:nvPr/>
        </p:nvSpPr>
        <p:spPr>
          <a:xfrm>
            <a:off x="6522308" y="1598189"/>
            <a:ext cx="2590800" cy="3970318"/>
          </a:xfrm>
          <a:prstGeom prst="rect">
            <a:avLst/>
          </a:prstGeom>
        </p:spPr>
        <p:txBody>
          <a:bodyPr wrap="square">
            <a:spAutoFit/>
          </a:bodyPr>
          <a:lstStyle/>
          <a:p>
            <a:pPr>
              <a:lnSpc>
                <a:spcPct val="150000"/>
              </a:lnSpc>
            </a:pPr>
            <a:r>
              <a:rPr lang="en-US" b="1" dirty="0">
                <a:solidFill>
                  <a:srgbClr val="FF0000"/>
                </a:solidFill>
                <a:latin typeface="Century Gothic" panose="020B0502020202020204" pitchFamily="34" charset="0"/>
              </a:rPr>
              <a:t>NOTE: you are strongly advised to provide your correct email and ID No./Passport No</a:t>
            </a:r>
          </a:p>
        </p:txBody>
      </p:sp>
      <p:pic>
        <p:nvPicPr>
          <p:cNvPr id="12" name="Picture 2" descr="C:\Users\danmw\Dropbox\MPDB\2020 Business\kmpdc.go.ke\Medical Board LOGO-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anmw\Dropbox\Coat-of-arm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9034"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6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 y="0"/>
            <a:ext cx="9143993"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5978308" y="1035749"/>
            <a:ext cx="3165692" cy="5136452"/>
          </a:xfrm>
        </p:spPr>
        <p:txBody>
          <a:bodyPr>
            <a:normAutofit/>
          </a:bodyPr>
          <a:lstStyle/>
          <a:p>
            <a:pPr marL="0" indent="0">
              <a:lnSpc>
                <a:spcPct val="200000"/>
              </a:lnSpc>
              <a:buNone/>
            </a:pPr>
            <a:r>
              <a:rPr lang="en-US" sz="2800" dirty="0">
                <a:latin typeface="Century Gothic" panose="020B0502020202020204" pitchFamily="34" charset="0"/>
              </a:rPr>
              <a:t>Candidates are allowed a maximum of three (3) exam attempts only</a:t>
            </a:r>
          </a:p>
          <a:p>
            <a:pPr marL="0" indent="0">
              <a:buNone/>
            </a:pPr>
            <a:endParaRPr lang="en-US" sz="2800" dirty="0">
              <a:latin typeface="Century Gothic" panose="020B0502020202020204" pitchFamily="34" charset="0"/>
            </a:endParaRPr>
          </a:p>
        </p:txBody>
      </p:sp>
      <p:sp>
        <p:nvSpPr>
          <p:cNvPr id="2" name="Title 1"/>
          <p:cNvSpPr>
            <a:spLocks noGrp="1"/>
          </p:cNvSpPr>
          <p:nvPr>
            <p:ph type="title"/>
          </p:nvPr>
        </p:nvSpPr>
        <p:spPr>
          <a:xfrm>
            <a:off x="1143001" y="36286"/>
            <a:ext cx="6523036" cy="950477"/>
          </a:xfrm>
        </p:spPr>
        <p:txBody>
          <a:bodyPr>
            <a:normAutofit/>
          </a:bodyPr>
          <a:lstStyle/>
          <a:p>
            <a:pPr lvl="0"/>
            <a:r>
              <a:rPr lang="en-US" sz="2900" b="1" dirty="0">
                <a:solidFill>
                  <a:schemeClr val="bg1"/>
                </a:solidFill>
                <a:latin typeface="Century Gothic" pitchFamily="34" charset="0"/>
              </a:rPr>
              <a:t>EXAM SITTINGS</a:t>
            </a:r>
          </a:p>
        </p:txBody>
      </p:sp>
      <p:sp>
        <p:nvSpPr>
          <p:cNvPr id="4" name="AutoShape 2" descr="Image result for three exa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three ex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 y="1131226"/>
            <a:ext cx="5984486" cy="3733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Users\danmw\Dropbox\MPDB\2020 Business\kmpdc.go.ke\Medical Board LOGO-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9034"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 y="0"/>
            <a:ext cx="9143993" cy="1220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5096483" y="1465634"/>
            <a:ext cx="4114800" cy="4526852"/>
          </a:xfrm>
        </p:spPr>
        <p:txBody>
          <a:bodyPr>
            <a:normAutofit/>
          </a:bodyPr>
          <a:lstStyle/>
          <a:p>
            <a:pPr marL="0" indent="0" algn="just">
              <a:buNone/>
            </a:pPr>
            <a:r>
              <a:rPr lang="en-US" sz="2800" dirty="0">
                <a:latin typeface="Century Gothic" panose="020B0502020202020204" pitchFamily="34" charset="0"/>
              </a:rPr>
              <a:t>All appeals are addressed to the </a:t>
            </a:r>
            <a:r>
              <a:rPr lang="en-US" sz="2800" dirty="0" smtClean="0">
                <a:latin typeface="Century Gothic" panose="020B0502020202020204" pitchFamily="34" charset="0"/>
              </a:rPr>
              <a:t>Chair </a:t>
            </a:r>
            <a:r>
              <a:rPr lang="en-US" sz="2800" dirty="0">
                <a:latin typeface="Century Gothic" panose="020B0502020202020204" pitchFamily="34" charset="0"/>
              </a:rPr>
              <a:t>of the </a:t>
            </a:r>
            <a:r>
              <a:rPr lang="en-US" sz="2800" dirty="0" smtClean="0">
                <a:latin typeface="Century Gothic" panose="020B0502020202020204" pitchFamily="34" charset="0"/>
              </a:rPr>
              <a:t>Council  </a:t>
            </a:r>
            <a:r>
              <a:rPr lang="en-US" sz="2800" dirty="0">
                <a:latin typeface="Century Gothic" panose="020B0502020202020204" pitchFamily="34" charset="0"/>
              </a:rPr>
              <a:t>within Seven (7) days and the decision therein is final.</a:t>
            </a:r>
          </a:p>
          <a:p>
            <a:pPr marL="0" indent="0">
              <a:buNone/>
            </a:pPr>
            <a:r>
              <a:rPr lang="en-US" sz="2800" dirty="0"/>
              <a:t> </a:t>
            </a:r>
          </a:p>
        </p:txBody>
      </p:sp>
      <p:sp>
        <p:nvSpPr>
          <p:cNvPr id="2" name="Title 1"/>
          <p:cNvSpPr>
            <a:spLocks noGrp="1"/>
          </p:cNvSpPr>
          <p:nvPr>
            <p:ph type="title"/>
          </p:nvPr>
        </p:nvSpPr>
        <p:spPr>
          <a:xfrm>
            <a:off x="1143001" y="36286"/>
            <a:ext cx="6523036" cy="950477"/>
          </a:xfrm>
        </p:spPr>
        <p:txBody>
          <a:bodyPr>
            <a:normAutofit/>
          </a:bodyPr>
          <a:lstStyle/>
          <a:p>
            <a:pPr lvl="0"/>
            <a:r>
              <a:rPr lang="en-US" sz="3200" b="1" dirty="0">
                <a:solidFill>
                  <a:schemeClr val="bg1"/>
                </a:solidFill>
              </a:rPr>
              <a:t>APPEAL</a:t>
            </a:r>
            <a:endParaRPr lang="en-US" sz="3200" dirty="0">
              <a:solidFill>
                <a:schemeClr val="bg1"/>
              </a:solidFill>
            </a:endParaRPr>
          </a:p>
        </p:txBody>
      </p:sp>
      <p:pic>
        <p:nvPicPr>
          <p:cNvPr id="1028" name="Picture 4" descr="Image result for appeal of ex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4377447"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 name="Picture 2" descr="C:\Users\danmw\Dropbox\MPDB\2020 Business\kmpdc.go.ke\Medical Board LOGO-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20472" cy="122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mw\Dropbox\Coat-of-ar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9034" y="32506"/>
            <a:ext cx="1263066" cy="11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TotalTime>
  <Words>1062</Words>
  <Application>Microsoft Office PowerPoint</Application>
  <PresentationFormat>On-screen Show (4:3)</PresentationFormat>
  <Paragraphs>176</Paragraphs>
  <Slides>25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Bookman Old Style</vt:lpstr>
      <vt:lpstr>Calibri</vt:lpstr>
      <vt:lpstr>Century Gothic</vt:lpstr>
      <vt:lpstr>Times New Roman</vt:lpstr>
      <vt:lpstr>Wingdings</vt:lpstr>
      <vt:lpstr>Wingdings 2</vt:lpstr>
      <vt:lpstr>Office Theme</vt:lpstr>
      <vt:lpstr>PowerPoint Presentation</vt:lpstr>
      <vt:lpstr>PowerPoint Presentation</vt:lpstr>
      <vt:lpstr>PowerPoint Presentation</vt:lpstr>
      <vt:lpstr>TYPES OF EXAMS </vt:lpstr>
      <vt:lpstr>PowerPoint Presentation</vt:lpstr>
      <vt:lpstr>MODE OF EXAM</vt:lpstr>
      <vt:lpstr>ONLINE RELEASE OF EXAM</vt:lpstr>
      <vt:lpstr>EXAM SITTINGS</vt:lpstr>
      <vt:lpstr>APPEAL</vt:lpstr>
      <vt:lpstr>PowerPoint Presentation</vt:lpstr>
      <vt:lpstr>PRESENTATION OUTLINE</vt:lpstr>
      <vt:lpstr>PowerPoint Presentation</vt:lpstr>
      <vt:lpstr>PowerPoint Presentation</vt:lpstr>
      <vt:lpstr>INTERNSHIP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Mwai</dc:creator>
  <cp:lastModifiedBy>Duncan Mwai</cp:lastModifiedBy>
  <cp:revision>69</cp:revision>
  <dcterms:created xsi:type="dcterms:W3CDTF">2019-02-07T08:36:26Z</dcterms:created>
  <dcterms:modified xsi:type="dcterms:W3CDTF">2020-08-17T19:45:57Z</dcterms:modified>
</cp:coreProperties>
</file>